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73" r:id="rId3"/>
    <p:sldId id="279" r:id="rId4"/>
    <p:sldId id="287" r:id="rId5"/>
    <p:sldId id="285" r:id="rId6"/>
    <p:sldId id="286" r:id="rId7"/>
    <p:sldId id="288" r:id="rId8"/>
    <p:sldId id="284" r:id="rId9"/>
    <p:sldId id="275" r:id="rId10"/>
    <p:sldId id="257" r:id="rId11"/>
    <p:sldId id="283" r:id="rId12"/>
    <p:sldId id="258" r:id="rId13"/>
    <p:sldId id="259" r:id="rId14"/>
    <p:sldId id="282" r:id="rId15"/>
    <p:sldId id="261" r:id="rId16"/>
    <p:sldId id="262" r:id="rId17"/>
    <p:sldId id="263" r:id="rId18"/>
    <p:sldId id="264" r:id="rId19"/>
    <p:sldId id="281" r:id="rId20"/>
    <p:sldId id="267" r:id="rId21"/>
    <p:sldId id="268" r:id="rId22"/>
    <p:sldId id="269" r:id="rId23"/>
    <p:sldId id="270" r:id="rId24"/>
    <p:sldId id="265" r:id="rId25"/>
    <p:sldId id="280" r:id="rId26"/>
    <p:sldId id="271" r:id="rId27"/>
    <p:sldId id="272" r:id="rId28"/>
    <p:sldId id="266" r:id="rId29"/>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3" autoAdjust="0"/>
    <p:restoredTop sz="94660"/>
  </p:normalViewPr>
  <p:slideViewPr>
    <p:cSldViewPr snapToGrid="0">
      <p:cViewPr varScale="1">
        <p:scale>
          <a:sx n="74" d="100"/>
          <a:sy n="74" d="100"/>
        </p:scale>
        <p:origin x="642" y="6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de-DE"/>
              <a:t>Titelmasterformat durch Klicken bearbeiten</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 mit Beschriftung">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de-DE"/>
              <a:t>Titelmasterformat durch Klicken bearbeiten</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e Placeholder 4"/>
          <p:cNvSpPr>
            <a:spLocks noGrp="1"/>
          </p:cNvSpPr>
          <p:nvPr>
            <p:ph type="dt" sz="half" idx="10"/>
          </p:nvPr>
        </p:nvSpPr>
        <p:spPr/>
        <p:txBody>
          <a:bodyPr/>
          <a:lstStyle/>
          <a:p>
            <a:fld id="{48A87A34-81AB-432B-8DAE-1953F412C126}" type="datetimeFigureOut">
              <a:rPr lang="en-US" dirty="0"/>
              <a:t>8/24/2026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und Beschriftung">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de-DE"/>
              <a:t>Titelmasterformat durch Klicken bearbeiten</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e Placeholder 4"/>
          <p:cNvSpPr>
            <a:spLocks noGrp="1"/>
          </p:cNvSpPr>
          <p:nvPr>
            <p:ph type="dt" sz="half" idx="10"/>
          </p:nvPr>
        </p:nvSpPr>
        <p:spPr/>
        <p:txBody>
          <a:bodyPr/>
          <a:lstStyle/>
          <a:p>
            <a:fld id="{48A87A34-81AB-432B-8DAE-1953F412C126}" type="datetimeFigureOut">
              <a:rPr lang="en-US" dirty="0"/>
              <a:t>8/24/2026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Zitat mit Beschriftung">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de-DE"/>
              <a:t>Titelmasterformat durch Klicken bearbeiten</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e Placeholder 4"/>
          <p:cNvSpPr>
            <a:spLocks noGrp="1"/>
          </p:cNvSpPr>
          <p:nvPr>
            <p:ph type="dt" sz="half" idx="10"/>
          </p:nvPr>
        </p:nvSpPr>
        <p:spPr/>
        <p:txBody>
          <a:bodyPr/>
          <a:lstStyle/>
          <a:p>
            <a:fld id="{48A87A34-81AB-432B-8DAE-1953F412C126}" type="datetimeFigureOut">
              <a:rPr lang="en-US" dirty="0"/>
              <a:t>8/24/2026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nskarte">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de-DE"/>
              <a:t>Titelmasterformat durch Klicken bearbeiten</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e Placeholder 4"/>
          <p:cNvSpPr>
            <a:spLocks noGrp="1"/>
          </p:cNvSpPr>
          <p:nvPr>
            <p:ph type="dt" sz="half" idx="10"/>
          </p:nvPr>
        </p:nvSpPr>
        <p:spPr/>
        <p:txBody>
          <a:bodyPr/>
          <a:lstStyle/>
          <a:p>
            <a:fld id="{48A87A34-81AB-432B-8DAE-1953F412C126}" type="datetimeFigureOut">
              <a:rPr lang="en-US" dirty="0"/>
              <a:t>8/24/2026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palte">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de-DE"/>
              <a:t>Titelmasterformat durch Klicken bearbeiten</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3" name="Date Placeholder 2"/>
          <p:cNvSpPr>
            <a:spLocks noGrp="1"/>
          </p:cNvSpPr>
          <p:nvPr>
            <p:ph type="dt" sz="half" idx="10"/>
          </p:nvPr>
        </p:nvSpPr>
        <p:spPr/>
        <p:txBody>
          <a:bodyPr/>
          <a:lstStyle/>
          <a:p>
            <a:fld id="{48A87A34-81AB-432B-8DAE-1953F412C126}" type="datetimeFigureOut">
              <a:rPr lang="en-US" dirty="0"/>
              <a:t>8/24/2026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Bildspalte">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de-DE"/>
              <a:t>Titelmasterformat durch Klicken bearbeiten</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3" name="Date Placeholder 2"/>
          <p:cNvSpPr>
            <a:spLocks noGrp="1"/>
          </p:cNvSpPr>
          <p:nvPr>
            <p:ph type="dt" sz="half" idx="10"/>
          </p:nvPr>
        </p:nvSpPr>
        <p:spPr/>
        <p:txBody>
          <a:bodyPr/>
          <a:lstStyle/>
          <a:p>
            <a:fld id="{48A87A34-81AB-432B-8DAE-1953F412C126}" type="datetimeFigureOut">
              <a:rPr lang="en-US" dirty="0"/>
              <a:t>8/24/2026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de-DE"/>
              <a:t>Titelmasterformat durch Klicken bearbeiten</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de-DE"/>
              <a:t>Titelmasterformat durch Klicken bearbeiten</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de-DE"/>
              <a:t>Titelmasterformat durch Klicken bearbeiten</a:t>
            </a:r>
            <a:endParaRPr lang="en-US" dirty="0"/>
          </a:p>
        </p:txBody>
      </p:sp>
      <p:sp>
        <p:nvSpPr>
          <p:cNvPr id="3" name="Content Placehold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extLst>
      <p:ext uri="{BB962C8B-B14F-4D97-AF65-F5344CB8AC3E}">
        <p14:creationId xmlns:p14="http://schemas.microsoft.com/office/powerpoint/2010/main" val="7258897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de-DE"/>
              <a:t>Titelmasterformat durch Klicken bearbeiten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de-DE"/>
              <a:t>Titelmasterformat durch Klicken bearbeiten</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Textmasterformat bearbeiten</a:t>
            </a:r>
          </a:p>
        </p:txBody>
      </p:sp>
      <p:sp>
        <p:nvSpPr>
          <p:cNvPr id="4" name="Date Placeholder 3"/>
          <p:cNvSpPr>
            <a:spLocks noGrp="1"/>
          </p:cNvSpPr>
          <p:nvPr>
            <p:ph type="dt" sz="half" idx="10"/>
          </p:nvPr>
        </p:nvSpPr>
        <p:spPr/>
        <p:txBody>
          <a:bodyPr/>
          <a:lstStyle/>
          <a:p>
            <a:fld id="{48A87A34-81AB-432B-8DAE-1953F412C126}" type="datetimeFigureOut">
              <a:rPr lang="en-US" dirty="0"/>
              <a:t>8/24/2026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de-DE"/>
              <a:t>Titelmasterformat durch Klicken bearbeiten</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8/24/2026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de-DE"/>
              <a:t>Titelmasterformat durch Klicken bearbeiten</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12" name="Content Placeholder 3"/>
          <p:cNvSpPr>
            <a:spLocks noGrp="1"/>
          </p:cNvSpPr>
          <p:nvPr>
            <p:ph sz="quarter" idx="13"/>
          </p:nvPr>
        </p:nvSpPr>
        <p:spPr>
          <a:xfrm>
            <a:off x="913774" y="3051012"/>
            <a:ext cx="5106027" cy="2740187"/>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13" name="Content Placeholder 5"/>
          <p:cNvSpPr>
            <a:spLocks noGrp="1"/>
          </p:cNvSpPr>
          <p:nvPr>
            <p:ph sz="quarter" idx="14"/>
          </p:nvPr>
        </p:nvSpPr>
        <p:spPr>
          <a:xfrm>
            <a:off x="6172200" y="3051012"/>
            <a:ext cx="5105401" cy="2740187"/>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8/24/2026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de-DE"/>
              <a:t>Titelmasterformat durch Klicken bearbeiten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8/24/2026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8/24/2026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de-DE"/>
              <a:t>Titelmasterformat durch Klicken bearbeiten</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e Placeholder 4"/>
          <p:cNvSpPr>
            <a:spLocks noGrp="1"/>
          </p:cNvSpPr>
          <p:nvPr>
            <p:ph type="dt" sz="half" idx="10"/>
          </p:nvPr>
        </p:nvSpPr>
        <p:spPr/>
        <p:txBody>
          <a:bodyPr/>
          <a:lstStyle/>
          <a:p>
            <a:fld id="{48A87A34-81AB-432B-8DAE-1953F412C126}" type="datetimeFigureOut">
              <a:rPr lang="en-US" dirty="0"/>
              <a:t>8/24/2026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de-DE"/>
              <a:t>Titelmasterformat durch Klicken bearbeiten</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e Placeholder 4"/>
          <p:cNvSpPr>
            <a:spLocks noGrp="1"/>
          </p:cNvSpPr>
          <p:nvPr>
            <p:ph type="dt" sz="half" idx="10"/>
          </p:nvPr>
        </p:nvSpPr>
        <p:spPr/>
        <p:txBody>
          <a:bodyPr/>
          <a:lstStyle/>
          <a:p>
            <a:fld id="{48A87A34-81AB-432B-8DAE-1953F412C126}" type="datetimeFigureOut">
              <a:rPr lang="en-US" dirty="0"/>
              <a:t>8/24/2026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de-DE"/>
              <a:t>Titelmasterformat durch Klicken bearbeiten</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8/24/2026</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 id="2147483669" r:id="rId18"/>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751012" y="1300785"/>
            <a:ext cx="8689976" cy="4578905"/>
          </a:xfrm>
        </p:spPr>
        <p:txBody>
          <a:bodyPr>
            <a:normAutofit fontScale="90000"/>
          </a:bodyPr>
          <a:lstStyle/>
          <a:p>
            <a:r>
              <a:rPr lang="de-DE" sz="8000" dirty="0"/>
              <a:t>Prüfungen</a:t>
            </a:r>
            <a:br>
              <a:rPr lang="de-DE" sz="8000" dirty="0"/>
            </a:br>
            <a:r>
              <a:rPr lang="de-DE" sz="8000" dirty="0"/>
              <a:t>und AKTUELLES </a:t>
            </a:r>
            <a:br>
              <a:rPr lang="de-DE" sz="8000" dirty="0"/>
            </a:br>
            <a:r>
              <a:rPr lang="de-DE" sz="8000" dirty="0"/>
              <a:t>Jahrgang 10</a:t>
            </a:r>
            <a:br>
              <a:rPr lang="de-DE" sz="8000" dirty="0"/>
            </a:br>
            <a:r>
              <a:rPr lang="de-DE" dirty="0"/>
              <a:t>Präsentationsprüfung</a:t>
            </a:r>
            <a:br>
              <a:rPr lang="de-DE" dirty="0"/>
            </a:br>
            <a:r>
              <a:rPr lang="de-DE" dirty="0"/>
              <a:t>Abschlussprüfungen</a:t>
            </a:r>
          </a:p>
        </p:txBody>
      </p:sp>
      <p:pic>
        <p:nvPicPr>
          <p:cNvPr id="5" name="image2.jpg" descr="HBS-Logo-1_4blackwhite"/>
          <p:cNvPicPr/>
          <p:nvPr/>
        </p:nvPicPr>
        <p:blipFill>
          <a:blip r:embed="rId2" cstate="print">
            <a:extLst>
              <a:ext uri="{28A0092B-C50C-407E-A947-70E740481C1C}">
                <a14:useLocalDpi xmlns:a14="http://schemas.microsoft.com/office/drawing/2010/main" val="0"/>
              </a:ext>
            </a:extLst>
          </a:blip>
          <a:srcRect/>
          <a:stretch>
            <a:fillRect/>
          </a:stretch>
        </p:blipFill>
        <p:spPr>
          <a:xfrm>
            <a:off x="10360152" y="618517"/>
            <a:ext cx="1376172" cy="1097661"/>
          </a:xfrm>
          <a:prstGeom prst="rect">
            <a:avLst/>
          </a:prstGeom>
          <a:ln/>
        </p:spPr>
      </p:pic>
    </p:spTree>
    <p:extLst>
      <p:ext uri="{BB962C8B-B14F-4D97-AF65-F5344CB8AC3E}">
        <p14:creationId xmlns:p14="http://schemas.microsoft.com/office/powerpoint/2010/main" val="4316054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solidFill>
                  <a:srgbClr val="92D050"/>
                </a:solidFill>
              </a:rPr>
              <a:t>Präsentationsprüfungen</a:t>
            </a:r>
            <a:br>
              <a:rPr lang="de-DE" dirty="0">
                <a:solidFill>
                  <a:srgbClr val="92D050"/>
                </a:solidFill>
              </a:rPr>
            </a:br>
            <a:r>
              <a:rPr lang="de-DE" dirty="0">
                <a:solidFill>
                  <a:srgbClr val="92D050"/>
                </a:solidFill>
              </a:rPr>
              <a:t>Termine 2026/2027</a:t>
            </a:r>
          </a:p>
        </p:txBody>
      </p:sp>
      <p:sp>
        <p:nvSpPr>
          <p:cNvPr id="3" name="Inhaltsplatzhalter 2"/>
          <p:cNvSpPr>
            <a:spLocks noGrp="1"/>
          </p:cNvSpPr>
          <p:nvPr>
            <p:ph sz="quarter" idx="13"/>
          </p:nvPr>
        </p:nvSpPr>
        <p:spPr>
          <a:xfrm>
            <a:off x="913774" y="2367092"/>
            <a:ext cx="9350688" cy="4059466"/>
          </a:xfrm>
        </p:spPr>
        <p:txBody>
          <a:bodyPr>
            <a:normAutofit/>
          </a:bodyPr>
          <a:lstStyle/>
          <a:p>
            <a:r>
              <a:rPr lang="de-DE" sz="2400" dirty="0"/>
              <a:t>Abgabe der Themen: 	</a:t>
            </a:r>
            <a:r>
              <a:rPr lang="de-DE" sz="2400" b="1" dirty="0">
                <a:solidFill>
                  <a:srgbClr val="FF0000"/>
                </a:solidFill>
              </a:rPr>
              <a:t>16.09.2026	- 12 Uhr (!)</a:t>
            </a:r>
          </a:p>
          <a:p>
            <a:endParaRPr lang="de-DE" sz="2400" b="1" dirty="0">
              <a:solidFill>
                <a:srgbClr val="FF0000"/>
              </a:solidFill>
            </a:endParaRPr>
          </a:p>
          <a:p>
            <a:r>
              <a:rPr lang="de-DE" sz="2400" dirty="0"/>
              <a:t>Abgabe des </a:t>
            </a:r>
            <a:r>
              <a:rPr lang="de-DE" sz="2400" dirty="0" err="1"/>
              <a:t>portfolios</a:t>
            </a:r>
            <a:r>
              <a:rPr lang="de-DE" sz="2400" dirty="0"/>
              <a:t>:	</a:t>
            </a:r>
            <a:r>
              <a:rPr lang="de-DE" sz="2400" b="1" dirty="0">
                <a:solidFill>
                  <a:srgbClr val="FF0000"/>
                </a:solidFill>
              </a:rPr>
              <a:t>03.11.2026	- 12 Uhr (!)</a:t>
            </a:r>
          </a:p>
          <a:p>
            <a:endParaRPr lang="de-DE" sz="2400" b="1" dirty="0">
              <a:solidFill>
                <a:srgbClr val="FF0000"/>
              </a:solidFill>
            </a:endParaRPr>
          </a:p>
          <a:p>
            <a:r>
              <a:rPr lang="de-DE" sz="2400" dirty="0"/>
              <a:t>Präsentationen:		</a:t>
            </a:r>
            <a:r>
              <a:rPr lang="de-DE" sz="2400" b="1" dirty="0">
                <a:solidFill>
                  <a:srgbClr val="FF0000"/>
                </a:solidFill>
              </a:rPr>
              <a:t>11.11.2026</a:t>
            </a:r>
          </a:p>
        </p:txBody>
      </p:sp>
      <p:pic>
        <p:nvPicPr>
          <p:cNvPr id="6" name="image2.jpg" descr="HBS-Logo-1_4blackwhite"/>
          <p:cNvPicPr/>
          <p:nvPr/>
        </p:nvPicPr>
        <p:blipFill>
          <a:blip r:embed="rId2" cstate="print">
            <a:extLst>
              <a:ext uri="{28A0092B-C50C-407E-A947-70E740481C1C}">
                <a14:useLocalDpi xmlns:a14="http://schemas.microsoft.com/office/drawing/2010/main" val="0"/>
              </a:ext>
            </a:extLst>
          </a:blip>
          <a:srcRect/>
          <a:stretch>
            <a:fillRect/>
          </a:stretch>
        </p:blipFill>
        <p:spPr>
          <a:xfrm>
            <a:off x="10360152" y="618517"/>
            <a:ext cx="1376172" cy="1097661"/>
          </a:xfrm>
          <a:prstGeom prst="rect">
            <a:avLst/>
          </a:prstGeom>
          <a:ln/>
        </p:spPr>
      </p:pic>
    </p:spTree>
    <p:extLst>
      <p:ext uri="{BB962C8B-B14F-4D97-AF65-F5344CB8AC3E}">
        <p14:creationId xmlns:p14="http://schemas.microsoft.com/office/powerpoint/2010/main" val="13215072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8706F22D-B080-4325-9917-5496F2DA5FDA}"/>
              </a:ext>
            </a:extLst>
          </p:cNvPr>
          <p:cNvSpPr>
            <a:spLocks noGrp="1"/>
          </p:cNvSpPr>
          <p:nvPr>
            <p:ph type="title"/>
          </p:nvPr>
        </p:nvSpPr>
        <p:spPr>
          <a:xfrm>
            <a:off x="913775" y="953037"/>
            <a:ext cx="10364452" cy="1983347"/>
          </a:xfrm>
        </p:spPr>
        <p:txBody>
          <a:bodyPr>
            <a:normAutofit fontScale="90000"/>
          </a:bodyPr>
          <a:lstStyle/>
          <a:p>
            <a:r>
              <a:rPr lang="de-DE" sz="6600" dirty="0">
                <a:solidFill>
                  <a:srgbClr val="FF0000"/>
                </a:solidFill>
              </a:rPr>
              <a:t>NEU:</a:t>
            </a:r>
            <a:br>
              <a:rPr lang="de-DE" sz="6600" dirty="0">
                <a:solidFill>
                  <a:srgbClr val="FF0000"/>
                </a:solidFill>
              </a:rPr>
            </a:br>
            <a:r>
              <a:rPr lang="de-DE" sz="6600" dirty="0">
                <a:solidFill>
                  <a:srgbClr val="FF0000"/>
                </a:solidFill>
              </a:rPr>
              <a:t>Präsentation mit Portfolio</a:t>
            </a:r>
          </a:p>
        </p:txBody>
      </p:sp>
      <p:sp>
        <p:nvSpPr>
          <p:cNvPr id="4" name="Textplatzhalter 3">
            <a:extLst>
              <a:ext uri="{FF2B5EF4-FFF2-40B4-BE49-F238E27FC236}">
                <a16:creationId xmlns:a16="http://schemas.microsoft.com/office/drawing/2014/main" id="{E51C5D2C-8915-46E9-B489-5824D0818659}"/>
              </a:ext>
            </a:extLst>
          </p:cNvPr>
          <p:cNvSpPr>
            <a:spLocks noGrp="1"/>
          </p:cNvSpPr>
          <p:nvPr>
            <p:ph type="body" sz="half" idx="2"/>
          </p:nvPr>
        </p:nvSpPr>
        <p:spPr>
          <a:xfrm>
            <a:off x="913775" y="3284113"/>
            <a:ext cx="10364452" cy="2717442"/>
          </a:xfrm>
        </p:spPr>
        <p:txBody>
          <a:bodyPr>
            <a:normAutofit lnSpcReduction="10000"/>
          </a:bodyPr>
          <a:lstStyle/>
          <a:p>
            <a:pPr marR="0" algn="l" rtl="0"/>
            <a:r>
              <a:rPr lang="de-DE" sz="3600" i="0" u="none" strike="noStrike" baseline="0" dirty="0">
                <a:latin typeface="+mj-lt"/>
              </a:rPr>
              <a:t>Fach wählen → Thema eingrenzen → Problemfrage entwickeln → Portfolio/Arbeitsprozess → Präsentation → Prüfungsgespräch</a:t>
            </a:r>
          </a:p>
          <a:p>
            <a:pPr marR="0" algn="l" rtl="0"/>
            <a:endParaRPr lang="de-DE" sz="3600" b="0" i="0" u="none" strike="noStrike" baseline="0" dirty="0">
              <a:latin typeface="Times New Roman" panose="02020603050405020304" pitchFamily="18" charset="0"/>
            </a:endParaRPr>
          </a:p>
          <a:p>
            <a:endParaRPr lang="de-DE" dirty="0"/>
          </a:p>
        </p:txBody>
      </p:sp>
    </p:spTree>
    <p:extLst>
      <p:ext uri="{BB962C8B-B14F-4D97-AF65-F5344CB8AC3E}">
        <p14:creationId xmlns:p14="http://schemas.microsoft.com/office/powerpoint/2010/main" val="31049825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13149" y="247814"/>
            <a:ext cx="10364451" cy="1596177"/>
          </a:xfrm>
        </p:spPr>
        <p:txBody>
          <a:bodyPr/>
          <a:lstStyle/>
          <a:p>
            <a:r>
              <a:rPr lang="de-DE" dirty="0"/>
              <a:t>Fach-, Themenwahl und </a:t>
            </a:r>
            <a:r>
              <a:rPr lang="de-DE" dirty="0" err="1"/>
              <a:t>portfolio</a:t>
            </a:r>
            <a:endParaRPr lang="de-DE" dirty="0"/>
          </a:p>
        </p:txBody>
      </p:sp>
      <p:sp>
        <p:nvSpPr>
          <p:cNvPr id="3" name="Inhaltsplatzhalter 2"/>
          <p:cNvSpPr>
            <a:spLocks noGrp="1"/>
          </p:cNvSpPr>
          <p:nvPr>
            <p:ph sz="quarter" idx="13"/>
          </p:nvPr>
        </p:nvSpPr>
        <p:spPr>
          <a:xfrm>
            <a:off x="234151" y="1843991"/>
            <a:ext cx="5106026" cy="3424107"/>
          </a:xfrm>
        </p:spPr>
        <p:txBody>
          <a:bodyPr>
            <a:normAutofit/>
          </a:bodyPr>
          <a:lstStyle/>
          <a:p>
            <a:pPr marL="0" indent="0">
              <a:buNone/>
            </a:pPr>
            <a:r>
              <a:rPr lang="de-DE" sz="1700" dirty="0"/>
              <a:t>Beratungshilfen zur </a:t>
            </a:r>
            <a:r>
              <a:rPr lang="de-DE" sz="1700" dirty="0" err="1"/>
              <a:t>Fachwahl</a:t>
            </a:r>
            <a:endParaRPr lang="de-DE" sz="1700" dirty="0"/>
          </a:p>
          <a:p>
            <a:r>
              <a:rPr lang="de-DE" sz="1700" dirty="0"/>
              <a:t>Keine Wahl der schriftlichen Prüfungsfächer (Deutsch, Englisch, Mathematik)</a:t>
            </a:r>
          </a:p>
          <a:p>
            <a:r>
              <a:rPr lang="de-DE" sz="1700" dirty="0"/>
              <a:t>Kein </a:t>
            </a:r>
            <a:r>
              <a:rPr lang="de-DE" sz="1700" dirty="0" err="1"/>
              <a:t>wpu</a:t>
            </a:r>
            <a:endParaRPr lang="de-DE" sz="1700" dirty="0"/>
          </a:p>
          <a:p>
            <a:r>
              <a:rPr lang="de-DE" sz="1700" dirty="0"/>
              <a:t>Fach der Jahrgangsstufe 10</a:t>
            </a:r>
          </a:p>
          <a:p>
            <a:r>
              <a:rPr lang="de-DE" sz="1700" dirty="0"/>
              <a:t>Persönliche Interessen berücksichtigen</a:t>
            </a:r>
          </a:p>
          <a:p>
            <a:r>
              <a:rPr lang="de-DE" sz="1700" dirty="0"/>
              <a:t>besonderen Fähigkeiten und Fertigkeiten im Fach berücksichtigen</a:t>
            </a:r>
          </a:p>
          <a:p>
            <a:endParaRPr lang="de-DE" sz="1700" dirty="0"/>
          </a:p>
          <a:p>
            <a:endParaRPr lang="de-DE" dirty="0"/>
          </a:p>
        </p:txBody>
      </p:sp>
      <p:sp>
        <p:nvSpPr>
          <p:cNvPr id="4" name="Inhaltsplatzhalter 3"/>
          <p:cNvSpPr>
            <a:spLocks noGrp="1"/>
          </p:cNvSpPr>
          <p:nvPr>
            <p:ph sz="quarter" idx="14"/>
          </p:nvPr>
        </p:nvSpPr>
        <p:spPr>
          <a:xfrm>
            <a:off x="5510578" y="1716178"/>
            <a:ext cx="6225746" cy="4495024"/>
          </a:xfrm>
        </p:spPr>
        <p:txBody>
          <a:bodyPr>
            <a:normAutofit fontScale="85000" lnSpcReduction="20000"/>
          </a:bodyPr>
          <a:lstStyle/>
          <a:p>
            <a:pPr marL="0" indent="0">
              <a:buNone/>
            </a:pPr>
            <a:r>
              <a:rPr lang="de-DE" dirty="0"/>
              <a:t>Beratungshilfen zur Themenwahl und </a:t>
            </a:r>
            <a:r>
              <a:rPr lang="de-DE" dirty="0">
                <a:solidFill>
                  <a:srgbClr val="FF0000"/>
                </a:solidFill>
              </a:rPr>
              <a:t>Problemfrage</a:t>
            </a:r>
          </a:p>
          <a:p>
            <a:r>
              <a:rPr lang="de-DE" dirty="0"/>
              <a:t>Thema muss den </a:t>
            </a:r>
            <a:r>
              <a:rPr lang="de-DE" b="1" dirty="0"/>
              <a:t>Ansprüchen der Jahrgangsstufe 10</a:t>
            </a:r>
            <a:r>
              <a:rPr lang="de-DE" dirty="0"/>
              <a:t> entsprechen</a:t>
            </a:r>
          </a:p>
          <a:p>
            <a:r>
              <a:rPr lang="de-DE" dirty="0"/>
              <a:t>Thema sinnvoll </a:t>
            </a:r>
            <a:r>
              <a:rPr lang="de-DE" b="1" dirty="0"/>
              <a:t>eingrenzen</a:t>
            </a:r>
            <a:endParaRPr lang="de-DE" dirty="0"/>
          </a:p>
          <a:p>
            <a:r>
              <a:rPr lang="de-DE" dirty="0"/>
              <a:t>aus dem Thema eine </a:t>
            </a:r>
            <a:r>
              <a:rPr lang="de-DE" b="1" dirty="0"/>
              <a:t>klare Problemfrage</a:t>
            </a:r>
            <a:r>
              <a:rPr lang="de-DE" dirty="0"/>
              <a:t> entwickeln</a:t>
            </a:r>
          </a:p>
          <a:p>
            <a:r>
              <a:rPr lang="de-DE" dirty="0"/>
              <a:t>Problemfrage darf </a:t>
            </a:r>
            <a:r>
              <a:rPr lang="de-DE" b="1" dirty="0"/>
              <a:t>nicht nur durch Wiedergabe von Wissen</a:t>
            </a:r>
            <a:r>
              <a:rPr lang="de-DE" dirty="0"/>
              <a:t> beantwortet werden</a:t>
            </a:r>
          </a:p>
          <a:p>
            <a:r>
              <a:rPr lang="de-DE" dirty="0"/>
              <a:t>sie soll </a:t>
            </a:r>
            <a:r>
              <a:rPr lang="de-DE" b="1" dirty="0"/>
              <a:t>Untersuchung, Abwägung oder Beurteilung</a:t>
            </a:r>
            <a:r>
              <a:rPr lang="de-DE" dirty="0"/>
              <a:t> ermöglichen</a:t>
            </a:r>
          </a:p>
          <a:p>
            <a:r>
              <a:rPr lang="de-DE" dirty="0"/>
              <a:t>Problemfrage muss innerhalb von </a:t>
            </a:r>
            <a:r>
              <a:rPr lang="de-DE" b="1" dirty="0"/>
              <a:t>10 Minuten Präsentationszeit</a:t>
            </a:r>
            <a:r>
              <a:rPr lang="de-DE" dirty="0"/>
              <a:t> bearbeitbar sein</a:t>
            </a:r>
          </a:p>
          <a:p>
            <a:r>
              <a:rPr lang="de-DE" dirty="0"/>
              <a:t>Beratung durch die Fachlehrkraft bei Thema, Eingrenzung und Problemfrage</a:t>
            </a:r>
          </a:p>
          <a:p>
            <a:endParaRPr lang="de-DE" dirty="0"/>
          </a:p>
          <a:p>
            <a:pPr marL="0" indent="0">
              <a:buNone/>
            </a:pPr>
            <a:endParaRPr lang="de-DE" dirty="0">
              <a:solidFill>
                <a:srgbClr val="FF0000"/>
              </a:solidFill>
            </a:endParaRPr>
          </a:p>
          <a:p>
            <a:endParaRPr lang="de-DE" dirty="0"/>
          </a:p>
          <a:p>
            <a:endParaRPr lang="de-DE" dirty="0"/>
          </a:p>
        </p:txBody>
      </p:sp>
      <p:pic>
        <p:nvPicPr>
          <p:cNvPr id="7" name="image2.jpg" descr="HBS-Logo-1_4blackwhite"/>
          <p:cNvPicPr/>
          <p:nvPr/>
        </p:nvPicPr>
        <p:blipFill>
          <a:blip r:embed="rId2" cstate="print">
            <a:extLst>
              <a:ext uri="{28A0092B-C50C-407E-A947-70E740481C1C}">
                <a14:useLocalDpi xmlns:a14="http://schemas.microsoft.com/office/drawing/2010/main" val="0"/>
              </a:ext>
            </a:extLst>
          </a:blip>
          <a:srcRect/>
          <a:stretch>
            <a:fillRect/>
          </a:stretch>
        </p:blipFill>
        <p:spPr>
          <a:xfrm>
            <a:off x="10360152" y="618517"/>
            <a:ext cx="1376172" cy="1097661"/>
          </a:xfrm>
          <a:prstGeom prst="rect">
            <a:avLst/>
          </a:prstGeom>
          <a:ln/>
        </p:spPr>
      </p:pic>
    </p:spTree>
    <p:extLst>
      <p:ext uri="{BB962C8B-B14F-4D97-AF65-F5344CB8AC3E}">
        <p14:creationId xmlns:p14="http://schemas.microsoft.com/office/powerpoint/2010/main" val="2659118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Genehmigungsantrag</a:t>
            </a:r>
          </a:p>
        </p:txBody>
      </p:sp>
      <p:sp>
        <p:nvSpPr>
          <p:cNvPr id="3" name="Inhaltsplatzhalter 2"/>
          <p:cNvSpPr>
            <a:spLocks noGrp="1"/>
          </p:cNvSpPr>
          <p:nvPr>
            <p:ph sz="quarter" idx="13"/>
          </p:nvPr>
        </p:nvSpPr>
        <p:spPr>
          <a:xfrm>
            <a:off x="913775" y="2095243"/>
            <a:ext cx="10363826" cy="3424107"/>
          </a:xfrm>
        </p:spPr>
        <p:txBody>
          <a:bodyPr/>
          <a:lstStyle/>
          <a:p>
            <a:r>
              <a:rPr lang="de-DE" dirty="0"/>
              <a:t>Die Schülerinnen und Schüler kümmern sich selbständig darum, bei welchem Lehrer/welcher Lehrerin sie die Prüfung machen können</a:t>
            </a:r>
          </a:p>
          <a:p>
            <a:r>
              <a:rPr lang="de-DE" dirty="0"/>
              <a:t>Vor Abgabe des Antrags müssen zwei Beratungstermine mit dem Prüfer/der Prüferin stattgefunden haben</a:t>
            </a:r>
          </a:p>
          <a:p>
            <a:r>
              <a:rPr lang="de-DE" dirty="0"/>
              <a:t>Der Antrag mit Gliederungskonzept muss bis zum </a:t>
            </a:r>
            <a:r>
              <a:rPr lang="de-DE" dirty="0">
                <a:solidFill>
                  <a:srgbClr val="FF0000"/>
                </a:solidFill>
              </a:rPr>
              <a:t>16.9.2026</a:t>
            </a:r>
            <a:r>
              <a:rPr lang="de-DE" dirty="0"/>
              <a:t> ( </a:t>
            </a:r>
            <a:r>
              <a:rPr lang="de-DE" dirty="0">
                <a:solidFill>
                  <a:srgbClr val="FF0000"/>
                </a:solidFill>
              </a:rPr>
              <a:t>12 Uhr </a:t>
            </a:r>
            <a:r>
              <a:rPr lang="de-DE" dirty="0"/>
              <a:t>) bei der Stufenleiterin bzw. im Schülersekretariat ABGEGEBEN WERDEN</a:t>
            </a:r>
          </a:p>
          <a:p>
            <a:pPr marL="0" indent="0">
              <a:buNone/>
            </a:pPr>
            <a:endParaRPr lang="de-DE" dirty="0"/>
          </a:p>
        </p:txBody>
      </p:sp>
      <p:pic>
        <p:nvPicPr>
          <p:cNvPr id="5" name="image2.jpg" descr="HBS-Logo-1_4blackwhite"/>
          <p:cNvPicPr/>
          <p:nvPr/>
        </p:nvPicPr>
        <p:blipFill>
          <a:blip r:embed="rId2" cstate="print">
            <a:extLst>
              <a:ext uri="{28A0092B-C50C-407E-A947-70E740481C1C}">
                <a14:useLocalDpi xmlns:a14="http://schemas.microsoft.com/office/drawing/2010/main" val="0"/>
              </a:ext>
            </a:extLst>
          </a:blip>
          <a:srcRect/>
          <a:stretch>
            <a:fillRect/>
          </a:stretch>
        </p:blipFill>
        <p:spPr>
          <a:xfrm>
            <a:off x="10360152" y="618517"/>
            <a:ext cx="1376172" cy="1097661"/>
          </a:xfrm>
          <a:prstGeom prst="rect">
            <a:avLst/>
          </a:prstGeom>
          <a:ln/>
        </p:spPr>
      </p:pic>
    </p:spTree>
    <p:extLst>
      <p:ext uri="{BB962C8B-B14F-4D97-AF65-F5344CB8AC3E}">
        <p14:creationId xmlns:p14="http://schemas.microsoft.com/office/powerpoint/2010/main" val="11754173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BD3BC101-3480-40E6-A10D-F4819ECBA51B}"/>
              </a:ext>
            </a:extLst>
          </p:cNvPr>
          <p:cNvSpPr txBox="1"/>
          <p:nvPr/>
        </p:nvSpPr>
        <p:spPr>
          <a:xfrm>
            <a:off x="2163651" y="2176529"/>
            <a:ext cx="6777506" cy="584775"/>
          </a:xfrm>
          <a:prstGeom prst="rect">
            <a:avLst/>
          </a:prstGeom>
          <a:noFill/>
        </p:spPr>
        <p:txBody>
          <a:bodyPr wrap="square">
            <a:spAutoFit/>
          </a:bodyPr>
          <a:lstStyle/>
          <a:p>
            <a:pPr marR="0" algn="l" rtl="0"/>
            <a:endParaRPr lang="de-DE" sz="1800" b="0" i="0" u="none" strike="noStrike" baseline="0" dirty="0">
              <a:latin typeface="Times New Roman" panose="02020603050405020304" pitchFamily="18" charset="0"/>
            </a:endParaRPr>
          </a:p>
          <a:p>
            <a:pPr marR="0" algn="l" rtl="0"/>
            <a:endParaRPr lang="de-DE" sz="1400" b="0" i="0" u="none" strike="noStrike" baseline="0" dirty="0">
              <a:latin typeface="Times New Roman" panose="02020603050405020304" pitchFamily="18" charset="0"/>
            </a:endParaRPr>
          </a:p>
        </p:txBody>
      </p:sp>
      <p:sp>
        <p:nvSpPr>
          <p:cNvPr id="5" name="Titel 4">
            <a:extLst>
              <a:ext uri="{FF2B5EF4-FFF2-40B4-BE49-F238E27FC236}">
                <a16:creationId xmlns:a16="http://schemas.microsoft.com/office/drawing/2014/main" id="{665AB17C-9914-43B5-9FAF-73FEFBFAADE3}"/>
              </a:ext>
            </a:extLst>
          </p:cNvPr>
          <p:cNvSpPr>
            <a:spLocks noGrp="1"/>
          </p:cNvSpPr>
          <p:nvPr>
            <p:ph type="title"/>
          </p:nvPr>
        </p:nvSpPr>
        <p:spPr>
          <a:xfrm>
            <a:off x="913775" y="315533"/>
            <a:ext cx="10364451" cy="998112"/>
          </a:xfrm>
        </p:spPr>
        <p:txBody>
          <a:bodyPr>
            <a:normAutofit/>
          </a:bodyPr>
          <a:lstStyle/>
          <a:p>
            <a:r>
              <a:rPr lang="de-DE" sz="2800" i="0" u="none" strike="noStrike" baseline="0" dirty="0">
                <a:solidFill>
                  <a:srgbClr val="92D050"/>
                </a:solidFill>
              </a:rPr>
              <a:t>Das Portfolio ersetzt die bisherige Hausarbeit</a:t>
            </a:r>
            <a:br>
              <a:rPr lang="de-DE" sz="1800" b="0" i="0" u="none" strike="noStrike" baseline="0" dirty="0">
                <a:latin typeface="Times New Roman" panose="02020603050405020304" pitchFamily="18" charset="0"/>
              </a:rPr>
            </a:br>
            <a:endParaRPr lang="de-DE" dirty="0"/>
          </a:p>
        </p:txBody>
      </p:sp>
      <p:sp>
        <p:nvSpPr>
          <p:cNvPr id="7" name="Inhaltsplatzhalter 6">
            <a:extLst>
              <a:ext uri="{FF2B5EF4-FFF2-40B4-BE49-F238E27FC236}">
                <a16:creationId xmlns:a16="http://schemas.microsoft.com/office/drawing/2014/main" id="{102BE117-3E7B-4E83-934F-3BF96DD0AF84}"/>
              </a:ext>
            </a:extLst>
          </p:cNvPr>
          <p:cNvSpPr>
            <a:spLocks noGrp="1"/>
          </p:cNvSpPr>
          <p:nvPr>
            <p:ph sz="quarter" idx="13"/>
          </p:nvPr>
        </p:nvSpPr>
        <p:spPr>
          <a:xfrm>
            <a:off x="913774" y="1159099"/>
            <a:ext cx="10363826" cy="5383369"/>
          </a:xfrm>
        </p:spPr>
        <p:txBody>
          <a:bodyPr>
            <a:normAutofit fontScale="92500" lnSpcReduction="10000"/>
          </a:bodyPr>
          <a:lstStyle/>
          <a:p>
            <a:pPr marR="0" algn="l" rtl="0">
              <a:buFont typeface="Symbol" panose="05050102010706020507" pitchFamily="18" charset="2"/>
              <a:buChar char="·"/>
            </a:pPr>
            <a:r>
              <a:rPr lang="de-DE" b="0" i="0" u="none" strike="noStrike" baseline="0" dirty="0">
                <a:latin typeface="+mj-lt"/>
              </a:rPr>
              <a:t>dokumentiert den </a:t>
            </a:r>
            <a:r>
              <a:rPr lang="de-DE" b="1" i="0" u="none" strike="noStrike" baseline="0" dirty="0">
                <a:latin typeface="+mj-lt"/>
              </a:rPr>
              <a:t>Vorbereitungs- und Arbeitsprozess</a:t>
            </a:r>
            <a:endParaRPr lang="de-DE" b="0" i="0" u="none" strike="noStrike" baseline="0" dirty="0">
              <a:latin typeface="+mj-lt"/>
            </a:endParaRPr>
          </a:p>
          <a:p>
            <a:pPr rtl="0">
              <a:buFont typeface="Symbol" panose="05050102010706020507" pitchFamily="18" charset="2"/>
              <a:buChar char="·"/>
            </a:pPr>
            <a:r>
              <a:rPr lang="de-DE" b="0" i="0" u="none" strike="noStrike" baseline="0" dirty="0">
                <a:latin typeface="+mj-lt"/>
              </a:rPr>
              <a:t>enthält eine </a:t>
            </a:r>
            <a:r>
              <a:rPr lang="de-DE" b="1" i="0" u="none" strike="noStrike" baseline="0" dirty="0">
                <a:latin typeface="+mj-lt"/>
              </a:rPr>
              <a:t>klare, problemorientierte Fragestellung</a:t>
            </a:r>
            <a:endParaRPr lang="de-DE" b="0" i="0" u="none" strike="noStrike" baseline="0" dirty="0">
              <a:latin typeface="+mj-lt"/>
            </a:endParaRPr>
          </a:p>
          <a:p>
            <a:pPr rtl="0">
              <a:buFont typeface="Symbol" panose="05050102010706020507" pitchFamily="18" charset="2"/>
              <a:buChar char="·"/>
            </a:pPr>
            <a:r>
              <a:rPr lang="de-DE" b="1" i="0" u="none" strike="noStrike" baseline="0" dirty="0">
                <a:latin typeface="+mj-lt"/>
              </a:rPr>
              <a:t>Kurzbeschreibung der Fragestellung</a:t>
            </a:r>
            <a:endParaRPr lang="de-DE" b="0" i="0" u="none" strike="noStrike" baseline="0" dirty="0">
              <a:latin typeface="+mj-lt"/>
            </a:endParaRPr>
          </a:p>
          <a:p>
            <a:pPr rtl="0">
              <a:buFont typeface="Symbol" panose="05050102010706020507" pitchFamily="18" charset="2"/>
              <a:buChar char="·"/>
            </a:pPr>
            <a:r>
              <a:rPr lang="de-DE" b="0" i="0" u="none" strike="noStrike" baseline="0" dirty="0">
                <a:latin typeface="+mj-lt"/>
              </a:rPr>
              <a:t>nachvollziehbare </a:t>
            </a:r>
            <a:r>
              <a:rPr lang="de-DE" b="1" i="0" u="none" strike="noStrike" baseline="0" dirty="0">
                <a:latin typeface="+mj-lt"/>
              </a:rPr>
              <a:t>Gliederung der Präsentation</a:t>
            </a:r>
            <a:endParaRPr lang="de-DE" b="0" i="0" u="none" strike="noStrike" baseline="0" dirty="0">
              <a:latin typeface="+mj-lt"/>
            </a:endParaRPr>
          </a:p>
          <a:p>
            <a:pPr rtl="0">
              <a:buFont typeface="Symbol" panose="05050102010706020507" pitchFamily="18" charset="2"/>
              <a:buChar char="·"/>
            </a:pPr>
            <a:r>
              <a:rPr lang="de-DE" b="0" i="0" u="none" strike="noStrike" baseline="0" dirty="0">
                <a:latin typeface="+mj-lt"/>
              </a:rPr>
              <a:t>Dokumentation von </a:t>
            </a:r>
            <a:r>
              <a:rPr lang="de-DE" b="1" i="0" u="none" strike="noStrike" baseline="0" dirty="0">
                <a:latin typeface="+mj-lt"/>
              </a:rPr>
              <a:t>Recherche und Vorgehensweise</a:t>
            </a:r>
            <a:endParaRPr lang="de-DE" b="0" i="0" u="none" strike="noStrike" baseline="0" dirty="0">
              <a:latin typeface="+mj-lt"/>
            </a:endParaRPr>
          </a:p>
          <a:p>
            <a:pPr rtl="0">
              <a:buFont typeface="Symbol" panose="05050102010706020507" pitchFamily="18" charset="2"/>
              <a:buChar char="·"/>
            </a:pPr>
            <a:r>
              <a:rPr lang="de-DE" b="0" i="0" u="none" strike="noStrike" baseline="0" dirty="0">
                <a:latin typeface="+mj-lt"/>
              </a:rPr>
              <a:t>vollständige und nachvollziehbare </a:t>
            </a:r>
            <a:r>
              <a:rPr lang="de-DE" b="1" i="0" u="none" strike="noStrike" baseline="0" dirty="0">
                <a:latin typeface="+mj-lt"/>
              </a:rPr>
              <a:t>Quellenangaben</a:t>
            </a:r>
            <a:endParaRPr lang="de-DE" b="0" i="0" u="none" strike="noStrike" baseline="0" dirty="0">
              <a:latin typeface="+mj-lt"/>
            </a:endParaRPr>
          </a:p>
          <a:p>
            <a:pPr rtl="0">
              <a:buFont typeface="Symbol" panose="05050102010706020507" pitchFamily="18" charset="2"/>
              <a:buChar char="·"/>
            </a:pPr>
            <a:r>
              <a:rPr lang="de-DE" b="0" i="0" u="none" strike="noStrike" baseline="0" dirty="0">
                <a:latin typeface="+mj-lt"/>
              </a:rPr>
              <a:t>verwendete </a:t>
            </a:r>
            <a:r>
              <a:rPr lang="de-DE" b="1" i="0" u="none" strike="noStrike" baseline="0" dirty="0">
                <a:latin typeface="+mj-lt"/>
              </a:rPr>
              <a:t>Hilfsmittel/KI transparent angeben</a:t>
            </a:r>
            <a:endParaRPr lang="de-DE" b="0" i="0" u="none" strike="noStrike" baseline="0" dirty="0">
              <a:latin typeface="+mj-lt"/>
            </a:endParaRPr>
          </a:p>
          <a:p>
            <a:pPr rtl="0">
              <a:buFont typeface="Symbol" panose="05050102010706020507" pitchFamily="18" charset="2"/>
              <a:buChar char="·"/>
            </a:pPr>
            <a:r>
              <a:rPr lang="de-DE" b="0" i="0" u="none" strike="noStrike" baseline="0" dirty="0">
                <a:latin typeface="+mj-lt"/>
              </a:rPr>
              <a:t>eigene Entscheidungen und Arbeitsschritte müssen </a:t>
            </a:r>
            <a:r>
              <a:rPr lang="de-DE" b="1" i="0" u="none" strike="noStrike" baseline="0" dirty="0">
                <a:latin typeface="+mj-lt"/>
              </a:rPr>
              <a:t>nachvollziehbar</a:t>
            </a:r>
            <a:r>
              <a:rPr lang="de-DE" b="0" i="0" u="none" strike="noStrike" baseline="0" dirty="0">
                <a:latin typeface="+mj-lt"/>
              </a:rPr>
              <a:t> sein</a:t>
            </a:r>
          </a:p>
          <a:p>
            <a:pPr rtl="0">
              <a:buFont typeface="Symbol" panose="05050102010706020507" pitchFamily="18" charset="2"/>
              <a:buChar char="·"/>
            </a:pPr>
            <a:r>
              <a:rPr lang="de-DE" b="1" i="0" u="none" strike="noStrike" baseline="0" dirty="0">
                <a:latin typeface="+mj-lt"/>
              </a:rPr>
              <a:t>keine ausformulierte Hausarbeit</a:t>
            </a:r>
            <a:endParaRPr lang="de-DE" b="0" i="0" u="none" strike="noStrike" baseline="0" dirty="0">
              <a:latin typeface="+mj-lt"/>
            </a:endParaRPr>
          </a:p>
          <a:p>
            <a:pPr rtl="0">
              <a:buFont typeface="Symbol" panose="05050102010706020507" pitchFamily="18" charset="2"/>
              <a:buChar char="·"/>
            </a:pPr>
            <a:r>
              <a:rPr lang="de-DE" b="0" i="0" u="none" strike="noStrike" baseline="0" dirty="0">
                <a:latin typeface="+mj-lt"/>
              </a:rPr>
              <a:t>Portfolio wird </a:t>
            </a:r>
            <a:r>
              <a:rPr lang="de-DE" b="1" i="0" u="none" strike="noStrike" baseline="0" dirty="0">
                <a:latin typeface="+mj-lt"/>
              </a:rPr>
              <a:t>nicht benotet</a:t>
            </a:r>
            <a:r>
              <a:rPr lang="de-DE" b="0" i="0" u="none" strike="noStrike" baseline="0" dirty="0">
                <a:latin typeface="+mj-lt"/>
              </a:rPr>
              <a:t>, ist aber Voraussetzung für die Präsentationsprüfung</a:t>
            </a:r>
          </a:p>
          <a:p>
            <a:pPr marR="0" algn="l" rtl="0"/>
            <a:r>
              <a:rPr lang="de-DE" b="1" i="0" u="none" strike="noStrike" baseline="0" dirty="0">
                <a:latin typeface="+mj-lt"/>
              </a:rPr>
              <a:t>Das Portfolio soll zeigen, wie die Schülerin bzw. der Schüler gearbeitet hat – nicht möglichst viel Text produzieren.</a:t>
            </a:r>
            <a:endParaRPr lang="de-DE" b="0" i="0" u="none" strike="noStrike" baseline="0" dirty="0">
              <a:latin typeface="+mj-lt"/>
            </a:endParaRPr>
          </a:p>
          <a:p>
            <a:pPr marR="0" algn="l" rtl="0"/>
            <a:endParaRPr lang="de-DE" sz="1800" b="0" i="0" u="none" strike="noStrike" baseline="0" dirty="0">
              <a:latin typeface="Times New Roman" panose="02020603050405020304" pitchFamily="18" charset="0"/>
            </a:endParaRPr>
          </a:p>
          <a:p>
            <a:pPr rtl="0">
              <a:buFont typeface="Symbol" panose="05050102010706020507" pitchFamily="18" charset="2"/>
              <a:buChar char="·"/>
            </a:pPr>
            <a:endParaRPr lang="de-DE" sz="1800" b="0" i="0" u="none" strike="noStrike" baseline="0" dirty="0">
              <a:latin typeface="Times New Roman" panose="02020603050405020304" pitchFamily="18" charset="0"/>
            </a:endParaRPr>
          </a:p>
          <a:p>
            <a:pPr rtl="0">
              <a:buFont typeface="Symbol" panose="05050102010706020507" pitchFamily="18" charset="2"/>
              <a:buChar char="·"/>
            </a:pPr>
            <a:endParaRPr lang="de-DE" sz="1800" b="0" i="0" u="none" strike="noStrike" baseline="0" dirty="0">
              <a:latin typeface="Times New Roman" panose="02020603050405020304" pitchFamily="18" charset="0"/>
            </a:endParaRPr>
          </a:p>
          <a:p>
            <a:pPr marR="0" algn="l" rtl="0"/>
            <a:endParaRPr lang="de-DE" sz="1800" b="0" i="0" u="none" strike="noStrike" baseline="0" dirty="0">
              <a:latin typeface="Times New Roman" panose="02020603050405020304" pitchFamily="18" charset="0"/>
            </a:endParaRPr>
          </a:p>
          <a:p>
            <a:endParaRPr lang="de-DE" dirty="0"/>
          </a:p>
        </p:txBody>
      </p:sp>
    </p:spTree>
    <p:extLst>
      <p:ext uri="{BB962C8B-B14F-4D97-AF65-F5344CB8AC3E}">
        <p14:creationId xmlns:p14="http://schemas.microsoft.com/office/powerpoint/2010/main" val="42355450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3200" dirty="0"/>
              <a:t>Anforderungen an das </a:t>
            </a:r>
            <a:r>
              <a:rPr lang="de-DE" sz="3200" dirty="0" err="1"/>
              <a:t>portfolio</a:t>
            </a:r>
            <a:endParaRPr lang="de-DE" sz="3200" dirty="0"/>
          </a:p>
        </p:txBody>
      </p:sp>
      <p:sp>
        <p:nvSpPr>
          <p:cNvPr id="4" name="Textplatzhalter 3">
            <a:extLst>
              <a:ext uri="{FF2B5EF4-FFF2-40B4-BE49-F238E27FC236}">
                <a16:creationId xmlns:a16="http://schemas.microsoft.com/office/drawing/2014/main" id="{E94F240D-C571-4FBC-AFD5-A090799F208E}"/>
              </a:ext>
            </a:extLst>
          </p:cNvPr>
          <p:cNvSpPr>
            <a:spLocks noGrp="1"/>
          </p:cNvSpPr>
          <p:nvPr>
            <p:ph type="body" idx="1"/>
          </p:nvPr>
        </p:nvSpPr>
        <p:spPr>
          <a:xfrm>
            <a:off x="1064225" y="1716177"/>
            <a:ext cx="4873474" cy="498517"/>
          </a:xfrm>
        </p:spPr>
        <p:txBody>
          <a:bodyPr/>
          <a:lstStyle/>
          <a:p>
            <a:r>
              <a:rPr lang="de-DE" dirty="0"/>
              <a:t>Formaler Schwerpunkt</a:t>
            </a:r>
          </a:p>
        </p:txBody>
      </p:sp>
      <p:sp>
        <p:nvSpPr>
          <p:cNvPr id="3" name="Inhaltsplatzhalter 2"/>
          <p:cNvSpPr>
            <a:spLocks noGrp="1"/>
          </p:cNvSpPr>
          <p:nvPr>
            <p:ph sz="quarter" idx="13"/>
          </p:nvPr>
        </p:nvSpPr>
        <p:spPr>
          <a:xfrm>
            <a:off x="553792" y="2371247"/>
            <a:ext cx="5466009" cy="4042431"/>
          </a:xfrm>
        </p:spPr>
        <p:txBody>
          <a:bodyPr>
            <a:normAutofit/>
          </a:bodyPr>
          <a:lstStyle/>
          <a:p>
            <a:r>
              <a:rPr lang="de-DE" dirty="0"/>
              <a:t>Fristgerechte Abgabe</a:t>
            </a:r>
          </a:p>
          <a:p>
            <a:r>
              <a:rPr lang="de-DE" dirty="0"/>
              <a:t>Vollständigkeit</a:t>
            </a:r>
          </a:p>
          <a:p>
            <a:r>
              <a:rPr lang="de-DE" dirty="0"/>
              <a:t>Problemfrage!</a:t>
            </a:r>
          </a:p>
          <a:p>
            <a:r>
              <a:rPr lang="de-DE" dirty="0"/>
              <a:t>Korrektes Literaturverzeichnis (Es müssen alle Quellen/Internetseiten/sämtliche Literatur angegeben werden)</a:t>
            </a:r>
          </a:p>
          <a:p>
            <a:pPr marL="0" indent="0">
              <a:buNone/>
            </a:pPr>
            <a:r>
              <a:rPr lang="de-DE" b="1" dirty="0"/>
              <a:t> </a:t>
            </a:r>
            <a:endParaRPr lang="de-DE" dirty="0"/>
          </a:p>
          <a:p>
            <a:endParaRPr lang="de-DE" dirty="0"/>
          </a:p>
        </p:txBody>
      </p:sp>
      <p:sp>
        <p:nvSpPr>
          <p:cNvPr id="6" name="Textplatzhalter 5">
            <a:extLst>
              <a:ext uri="{FF2B5EF4-FFF2-40B4-BE49-F238E27FC236}">
                <a16:creationId xmlns:a16="http://schemas.microsoft.com/office/drawing/2014/main" id="{F8011936-6E63-4F31-A41D-C4EE0F289FF9}"/>
              </a:ext>
            </a:extLst>
          </p:cNvPr>
          <p:cNvSpPr>
            <a:spLocks noGrp="1"/>
          </p:cNvSpPr>
          <p:nvPr>
            <p:ph type="body" sz="quarter" idx="3"/>
          </p:nvPr>
        </p:nvSpPr>
        <p:spPr>
          <a:xfrm>
            <a:off x="6395797" y="1651915"/>
            <a:ext cx="4881804" cy="679994"/>
          </a:xfrm>
        </p:spPr>
        <p:txBody>
          <a:bodyPr/>
          <a:lstStyle/>
          <a:p>
            <a:r>
              <a:rPr lang="de-DE" dirty="0"/>
              <a:t>Vorbereitung</a:t>
            </a:r>
          </a:p>
        </p:txBody>
      </p:sp>
      <p:sp>
        <p:nvSpPr>
          <p:cNvPr id="7" name="Inhaltsplatzhalter 6">
            <a:extLst>
              <a:ext uri="{FF2B5EF4-FFF2-40B4-BE49-F238E27FC236}">
                <a16:creationId xmlns:a16="http://schemas.microsoft.com/office/drawing/2014/main" id="{FDF3F36E-A9CE-420E-8318-E0426E58B206}"/>
              </a:ext>
            </a:extLst>
          </p:cNvPr>
          <p:cNvSpPr>
            <a:spLocks noGrp="1"/>
          </p:cNvSpPr>
          <p:nvPr>
            <p:ph sz="quarter" idx="14"/>
          </p:nvPr>
        </p:nvSpPr>
        <p:spPr>
          <a:xfrm>
            <a:off x="6172200" y="2371247"/>
            <a:ext cx="5564124" cy="3868235"/>
          </a:xfrm>
        </p:spPr>
        <p:txBody>
          <a:bodyPr>
            <a:normAutofit fontScale="92500" lnSpcReduction="20000"/>
          </a:bodyPr>
          <a:lstStyle/>
          <a:p>
            <a:pPr marR="0" algn="l" rtl="0">
              <a:buFont typeface="Symbol" panose="05050102010706020507" pitchFamily="18" charset="2"/>
              <a:buChar char="·"/>
            </a:pPr>
            <a:r>
              <a:rPr lang="de-DE" sz="1800" b="0" i="0" u="none" strike="noStrike" baseline="0" dirty="0">
                <a:latin typeface="Times New Roman" panose="02020603050405020304" pitchFamily="18" charset="0"/>
              </a:rPr>
              <a:t>Portfolio dokumentiert den </a:t>
            </a:r>
            <a:r>
              <a:rPr lang="de-DE" sz="1800" b="1" i="0" u="none" strike="noStrike" baseline="0" dirty="0">
                <a:latin typeface="TimesNewRomanPS-BoldMT"/>
              </a:rPr>
              <a:t>Vorbereitungs- und Arbeitsprozess</a:t>
            </a:r>
            <a:endParaRPr lang="de-DE" sz="1800" b="0" i="0" u="none" strike="noStrike" baseline="0" dirty="0">
              <a:latin typeface="Times New Roman" panose="02020603050405020304" pitchFamily="18" charset="0"/>
            </a:endParaRPr>
          </a:p>
          <a:p>
            <a:pPr rtl="0">
              <a:buFont typeface="Symbol" panose="05050102010706020507" pitchFamily="18" charset="2"/>
              <a:buChar char="·"/>
            </a:pPr>
            <a:r>
              <a:rPr lang="de-DE" sz="1800" b="0" i="0" u="none" strike="noStrike" baseline="0" dirty="0">
                <a:latin typeface="Times New Roman" panose="02020603050405020304" pitchFamily="18" charset="0"/>
              </a:rPr>
              <a:t>enthält mindestens:</a:t>
            </a:r>
            <a:br>
              <a:rPr lang="de-DE" sz="1800" b="0" i="0" u="none" strike="noStrike" baseline="0" dirty="0">
                <a:latin typeface="Times New Roman" panose="02020603050405020304" pitchFamily="18" charset="0"/>
              </a:rPr>
            </a:br>
            <a:r>
              <a:rPr lang="de-DE" sz="1800" b="1" i="0" u="none" strike="noStrike" baseline="0" dirty="0">
                <a:latin typeface="TimesNewRomanPS-BoldMT"/>
              </a:rPr>
              <a:t>Gliederung – Kurzbeschreibung der Fragestellung – Quellen (HBS-Datei)</a:t>
            </a:r>
            <a:endParaRPr lang="de-DE" sz="1800" b="0" i="0" u="none" strike="noStrike" baseline="0" dirty="0">
              <a:latin typeface="Times New Roman" panose="02020603050405020304" pitchFamily="18" charset="0"/>
            </a:endParaRPr>
          </a:p>
          <a:p>
            <a:pPr rtl="0">
              <a:buFont typeface="Symbol" panose="05050102010706020507" pitchFamily="18" charset="2"/>
              <a:buChar char="·"/>
            </a:pPr>
            <a:r>
              <a:rPr lang="de-DE" sz="1800" b="0" i="0" u="none" strike="noStrike" baseline="0" dirty="0">
                <a:latin typeface="Times New Roman" panose="02020603050405020304" pitchFamily="18" charset="0"/>
              </a:rPr>
              <a:t>Recherche und Quellen sorgfältig auswählen</a:t>
            </a:r>
          </a:p>
          <a:p>
            <a:pPr rtl="0">
              <a:buFont typeface="Symbol" panose="05050102010706020507" pitchFamily="18" charset="2"/>
              <a:buChar char="·"/>
            </a:pPr>
            <a:r>
              <a:rPr lang="de-DE" sz="1800" b="0" i="0" u="none" strike="noStrike" baseline="0" dirty="0">
                <a:latin typeface="Times New Roman" panose="02020603050405020304" pitchFamily="18" charset="0"/>
              </a:rPr>
              <a:t>verwendete Hilfsmittel/KI transparent dokumentieren</a:t>
            </a:r>
          </a:p>
          <a:p>
            <a:pPr rtl="0">
              <a:buFont typeface="Symbol" panose="05050102010706020507" pitchFamily="18" charset="2"/>
              <a:buChar char="·"/>
            </a:pPr>
            <a:r>
              <a:rPr lang="de-DE" sz="1800" b="0" i="0" u="none" strike="noStrike" baseline="0" dirty="0">
                <a:latin typeface="Times New Roman" panose="02020603050405020304" pitchFamily="18" charset="0"/>
              </a:rPr>
              <a:t>Portfolio ist </a:t>
            </a:r>
            <a:r>
              <a:rPr lang="de-DE" sz="1800" b="1" i="0" u="none" strike="noStrike" baseline="0" dirty="0">
                <a:latin typeface="TimesNewRomanPS-BoldMT"/>
              </a:rPr>
              <a:t>keine ausformulierte Hausarbeit</a:t>
            </a:r>
            <a:endParaRPr lang="de-DE" sz="1800" b="0" i="0" u="none" strike="noStrike" baseline="0" dirty="0">
              <a:latin typeface="Times New Roman" panose="02020603050405020304" pitchFamily="18" charset="0"/>
            </a:endParaRPr>
          </a:p>
          <a:p>
            <a:pPr rtl="0">
              <a:buFont typeface="Symbol" panose="05050102010706020507" pitchFamily="18" charset="2"/>
              <a:buChar char="·"/>
            </a:pPr>
            <a:r>
              <a:rPr lang="de-DE" sz="1800" b="0" i="0" u="none" strike="noStrike" baseline="0" dirty="0">
                <a:latin typeface="Times New Roman" panose="02020603050405020304" pitchFamily="18" charset="0"/>
              </a:rPr>
              <a:t>Portfolio selbst wird </a:t>
            </a:r>
            <a:r>
              <a:rPr lang="de-DE" sz="1800" b="1" i="0" u="none" strike="noStrike" baseline="0" dirty="0">
                <a:latin typeface="TimesNewRomanPS-BoldMT"/>
              </a:rPr>
              <a:t>nicht bewertet</a:t>
            </a:r>
            <a:endParaRPr lang="de-DE" sz="1800" b="0" i="0" u="none" strike="noStrike" baseline="0" dirty="0">
              <a:latin typeface="Times New Roman" panose="02020603050405020304" pitchFamily="18" charset="0"/>
            </a:endParaRPr>
          </a:p>
          <a:p>
            <a:pPr marR="0" algn="l" rtl="0"/>
            <a:endParaRPr lang="de-DE" sz="1800" b="0" i="0" u="none" strike="noStrike" baseline="0" dirty="0">
              <a:latin typeface="Times New Roman" panose="02020603050405020304" pitchFamily="18" charset="0"/>
            </a:endParaRPr>
          </a:p>
          <a:p>
            <a:endParaRPr lang="de-DE" dirty="0"/>
          </a:p>
        </p:txBody>
      </p:sp>
      <p:pic>
        <p:nvPicPr>
          <p:cNvPr id="5" name="image2.jpg" descr="HBS-Logo-1_4blackwhite"/>
          <p:cNvPicPr/>
          <p:nvPr/>
        </p:nvPicPr>
        <p:blipFill>
          <a:blip r:embed="rId2" cstate="print">
            <a:extLst>
              <a:ext uri="{28A0092B-C50C-407E-A947-70E740481C1C}">
                <a14:useLocalDpi xmlns:a14="http://schemas.microsoft.com/office/drawing/2010/main" val="0"/>
              </a:ext>
            </a:extLst>
          </a:blip>
          <a:srcRect/>
          <a:stretch>
            <a:fillRect/>
          </a:stretch>
        </p:blipFill>
        <p:spPr>
          <a:xfrm>
            <a:off x="10360152" y="618517"/>
            <a:ext cx="1376172" cy="1097661"/>
          </a:xfrm>
          <a:prstGeom prst="rect">
            <a:avLst/>
          </a:prstGeom>
          <a:ln/>
        </p:spPr>
      </p:pic>
    </p:spTree>
    <p:extLst>
      <p:ext uri="{BB962C8B-B14F-4D97-AF65-F5344CB8AC3E}">
        <p14:creationId xmlns:p14="http://schemas.microsoft.com/office/powerpoint/2010/main" val="9652166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46847" y="600229"/>
            <a:ext cx="10364451" cy="1596177"/>
          </a:xfrm>
        </p:spPr>
        <p:txBody>
          <a:bodyPr/>
          <a:lstStyle/>
          <a:p>
            <a:r>
              <a:rPr lang="de-DE" dirty="0"/>
              <a:t>Anforderungen an die Präsentation</a:t>
            </a:r>
          </a:p>
        </p:txBody>
      </p:sp>
      <p:sp>
        <p:nvSpPr>
          <p:cNvPr id="3" name="Inhaltsplatzhalter 2"/>
          <p:cNvSpPr>
            <a:spLocks noGrp="1"/>
          </p:cNvSpPr>
          <p:nvPr>
            <p:ph sz="quarter" idx="13"/>
          </p:nvPr>
        </p:nvSpPr>
        <p:spPr>
          <a:xfrm>
            <a:off x="676030" y="1970468"/>
            <a:ext cx="11278226" cy="4466908"/>
          </a:xfrm>
        </p:spPr>
        <p:txBody>
          <a:bodyPr>
            <a:normAutofit lnSpcReduction="10000"/>
          </a:bodyPr>
          <a:lstStyle/>
          <a:p>
            <a:pPr marR="0" algn="l" rtl="0">
              <a:buFont typeface="Symbol" panose="05050102010706020507" pitchFamily="18" charset="2"/>
              <a:buChar char="·"/>
            </a:pPr>
            <a:r>
              <a:rPr lang="de-DE" sz="2500" dirty="0">
                <a:latin typeface="+mj-lt"/>
              </a:rPr>
              <a:t> </a:t>
            </a:r>
            <a:r>
              <a:rPr lang="de-DE" sz="1800" i="0" u="none" strike="noStrike" baseline="0" dirty="0">
                <a:latin typeface="+mj-lt"/>
              </a:rPr>
              <a:t>10 Minuten Präsentationszeit</a:t>
            </a:r>
          </a:p>
          <a:p>
            <a:pPr rtl="0">
              <a:buFont typeface="Symbol" panose="05050102010706020507" pitchFamily="18" charset="2"/>
              <a:buChar char="·"/>
            </a:pPr>
            <a:r>
              <a:rPr lang="de-DE" sz="1800" i="0" u="none" strike="noStrike" baseline="0" dirty="0">
                <a:latin typeface="+mj-lt"/>
              </a:rPr>
              <a:t>klare Orientierung an der Problemfrage</a:t>
            </a:r>
          </a:p>
          <a:p>
            <a:pPr rtl="0">
              <a:buFont typeface="Symbol" panose="05050102010706020507" pitchFamily="18" charset="2"/>
              <a:buChar char="·"/>
            </a:pPr>
            <a:r>
              <a:rPr lang="de-DE" sz="1800" i="0" u="none" strike="noStrike" baseline="0" dirty="0">
                <a:latin typeface="+mj-lt"/>
              </a:rPr>
              <a:t>sinnvoller Aufbau / roter Faden</a:t>
            </a:r>
          </a:p>
          <a:p>
            <a:pPr rtl="0">
              <a:buFont typeface="Symbol" panose="05050102010706020507" pitchFamily="18" charset="2"/>
              <a:buChar char="·"/>
            </a:pPr>
            <a:r>
              <a:rPr lang="de-DE" sz="1800" i="0" u="none" strike="noStrike" baseline="0" dirty="0">
                <a:latin typeface="+mj-lt"/>
              </a:rPr>
              <a:t>fachlich richtige und angemessen ausgewählte Inhalte</a:t>
            </a:r>
          </a:p>
          <a:p>
            <a:pPr rtl="0">
              <a:buFont typeface="Symbol" panose="05050102010706020507" pitchFamily="18" charset="2"/>
              <a:buChar char="·"/>
            </a:pPr>
            <a:r>
              <a:rPr lang="de-DE" sz="1800" i="0" u="none" strike="noStrike" baseline="0" dirty="0">
                <a:latin typeface="+mj-lt"/>
              </a:rPr>
              <a:t>nicht nur Informationen wiedergeben, sondern Zusammenhänge erklären und beurteilen</a:t>
            </a:r>
          </a:p>
          <a:p>
            <a:pPr rtl="0">
              <a:buFont typeface="Symbol" panose="05050102010706020507" pitchFamily="18" charset="2"/>
              <a:buChar char="·"/>
            </a:pPr>
            <a:r>
              <a:rPr lang="de-DE" sz="1800" i="0" u="none" strike="noStrike" baseline="0" dirty="0">
                <a:latin typeface="+mj-lt"/>
              </a:rPr>
              <a:t>Ergebnisse begründen</a:t>
            </a:r>
          </a:p>
          <a:p>
            <a:pPr rtl="0">
              <a:buFont typeface="Symbol" panose="05050102010706020507" pitchFamily="18" charset="2"/>
              <a:buChar char="·"/>
            </a:pPr>
            <a:r>
              <a:rPr lang="de-DE" sz="1800" i="0" u="none" strike="noStrike" baseline="0" dirty="0">
                <a:latin typeface="+mj-lt"/>
              </a:rPr>
              <a:t>Problemfrage im Fazit beantworten</a:t>
            </a:r>
          </a:p>
          <a:p>
            <a:pPr rtl="0">
              <a:buFont typeface="Symbol" panose="05050102010706020507" pitchFamily="18" charset="2"/>
              <a:buChar char="·"/>
            </a:pPr>
            <a:r>
              <a:rPr lang="de-DE" sz="1800" i="0" u="none" strike="noStrike" baseline="0" dirty="0">
                <a:latin typeface="+mj-lt"/>
              </a:rPr>
              <a:t>weitgehend freies und verständliches Sprechen</a:t>
            </a:r>
          </a:p>
          <a:p>
            <a:pPr rtl="0">
              <a:buFont typeface="Symbol" panose="05050102010706020507" pitchFamily="18" charset="2"/>
              <a:buChar char="·"/>
            </a:pPr>
            <a:r>
              <a:rPr lang="de-DE" sz="1800" i="0" u="none" strike="noStrike" baseline="0" dirty="0">
                <a:latin typeface="+mj-lt"/>
              </a:rPr>
              <a:t>Medien gezielt und sinnvoll einsetzen</a:t>
            </a:r>
          </a:p>
          <a:p>
            <a:pPr rtl="0">
              <a:buFont typeface="Symbol" panose="05050102010706020507" pitchFamily="18" charset="2"/>
              <a:buChar char="·"/>
            </a:pPr>
            <a:r>
              <a:rPr lang="de-DE" sz="1800" i="0" u="none" strike="noStrike" baseline="0" dirty="0">
                <a:latin typeface="+mj-lt"/>
              </a:rPr>
              <a:t>Eigenständigkeit muss erkennbar sein</a:t>
            </a:r>
          </a:p>
          <a:p>
            <a:pPr marR="0" algn="l" rtl="0"/>
            <a:endParaRPr lang="de-DE" sz="1800" b="0" i="0" u="none" strike="noStrike" baseline="0" dirty="0">
              <a:latin typeface="Times New Roman" panose="02020603050405020304" pitchFamily="18" charset="0"/>
            </a:endParaRPr>
          </a:p>
          <a:p>
            <a:pPr marL="0" indent="0">
              <a:buNone/>
            </a:pPr>
            <a:endParaRPr lang="de-DE" sz="2500" dirty="0"/>
          </a:p>
          <a:p>
            <a:endParaRPr lang="de-DE" dirty="0"/>
          </a:p>
        </p:txBody>
      </p:sp>
      <p:pic>
        <p:nvPicPr>
          <p:cNvPr id="5" name="image2.jpg" descr="HBS-Logo-1_4blackwhite"/>
          <p:cNvPicPr/>
          <p:nvPr/>
        </p:nvPicPr>
        <p:blipFill>
          <a:blip r:embed="rId2" cstate="print">
            <a:extLst>
              <a:ext uri="{28A0092B-C50C-407E-A947-70E740481C1C}">
                <a14:useLocalDpi xmlns:a14="http://schemas.microsoft.com/office/drawing/2010/main" val="0"/>
              </a:ext>
            </a:extLst>
          </a:blip>
          <a:srcRect/>
          <a:stretch>
            <a:fillRect/>
          </a:stretch>
        </p:blipFill>
        <p:spPr>
          <a:xfrm>
            <a:off x="10360152" y="618517"/>
            <a:ext cx="1376172" cy="1097661"/>
          </a:xfrm>
          <a:prstGeom prst="rect">
            <a:avLst/>
          </a:prstGeom>
          <a:ln/>
        </p:spPr>
      </p:pic>
    </p:spTree>
    <p:extLst>
      <p:ext uri="{BB962C8B-B14F-4D97-AF65-F5344CB8AC3E}">
        <p14:creationId xmlns:p14="http://schemas.microsoft.com/office/powerpoint/2010/main" val="6506395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13775" y="231821"/>
            <a:ext cx="10364451" cy="834980"/>
          </a:xfrm>
        </p:spPr>
        <p:txBody>
          <a:bodyPr>
            <a:normAutofit/>
          </a:bodyPr>
          <a:lstStyle/>
          <a:p>
            <a:r>
              <a:rPr lang="de-DE" sz="3200" dirty="0"/>
              <a:t>Anforderungen an das </a:t>
            </a:r>
            <a:r>
              <a:rPr lang="de-DE" sz="3200" dirty="0" err="1"/>
              <a:t>prüfungsgespräch</a:t>
            </a:r>
            <a:endParaRPr lang="de-DE" sz="3200" dirty="0"/>
          </a:p>
        </p:txBody>
      </p:sp>
      <p:sp>
        <p:nvSpPr>
          <p:cNvPr id="3" name="Inhaltsplatzhalter 2"/>
          <p:cNvSpPr>
            <a:spLocks noGrp="1"/>
          </p:cNvSpPr>
          <p:nvPr>
            <p:ph sz="quarter" idx="13"/>
          </p:nvPr>
        </p:nvSpPr>
        <p:spPr>
          <a:xfrm>
            <a:off x="566670" y="1066802"/>
            <a:ext cx="6336406" cy="5424150"/>
          </a:xfrm>
        </p:spPr>
        <p:txBody>
          <a:bodyPr>
            <a:normAutofit fontScale="92500" lnSpcReduction="10000"/>
          </a:bodyPr>
          <a:lstStyle/>
          <a:p>
            <a:r>
              <a:rPr lang="de-DE" dirty="0"/>
              <a:t>im Anschluss an die Präsentation </a:t>
            </a:r>
            <a:r>
              <a:rPr lang="de-DE" b="1" dirty="0"/>
              <a:t>Nachfragen – maximal 10 Minuten</a:t>
            </a:r>
            <a:endParaRPr lang="de-DE" dirty="0"/>
          </a:p>
          <a:p>
            <a:r>
              <a:rPr lang="de-DE" dirty="0"/>
              <a:t>Verständnis der präsentierten Inhalte zeigen</a:t>
            </a:r>
          </a:p>
          <a:p>
            <a:r>
              <a:rPr lang="de-DE" dirty="0"/>
              <a:t>eigene Vorgehensweise und Entscheidungen </a:t>
            </a:r>
            <a:r>
              <a:rPr lang="de-DE" b="1" dirty="0"/>
              <a:t>erklären und begründen</a:t>
            </a:r>
            <a:endParaRPr lang="de-DE" dirty="0"/>
          </a:p>
          <a:p>
            <a:r>
              <a:rPr lang="de-DE" dirty="0"/>
              <a:t>Zusammenhänge herstellen</a:t>
            </a:r>
          </a:p>
          <a:p>
            <a:r>
              <a:rPr lang="de-DE" dirty="0"/>
              <a:t>auf Gegenpositionen und weiterführende Fragen reagieren</a:t>
            </a:r>
          </a:p>
          <a:p>
            <a:r>
              <a:rPr lang="de-DE" b="1" dirty="0"/>
              <a:t>Transfer- und Problemlösefähigkeit</a:t>
            </a:r>
            <a:r>
              <a:rPr lang="de-DE" dirty="0"/>
              <a:t> zeigen</a:t>
            </a:r>
          </a:p>
          <a:p>
            <a:r>
              <a:rPr lang="de-DE" dirty="0"/>
              <a:t>sichere Kenntnis der verwendeten Quellen und Inhalte</a:t>
            </a:r>
          </a:p>
          <a:p>
            <a:r>
              <a:rPr lang="de-DE" dirty="0"/>
              <a:t>Prüfungsgespräch macht deutlich, ob das Thema </a:t>
            </a:r>
            <a:r>
              <a:rPr lang="de-DE" b="1" dirty="0"/>
              <a:t>selbstständig bearbeitet und verstanden</a:t>
            </a:r>
            <a:r>
              <a:rPr lang="de-DE" dirty="0"/>
              <a:t> wurde</a:t>
            </a:r>
          </a:p>
          <a:p>
            <a:endParaRPr lang="de-DE" dirty="0"/>
          </a:p>
          <a:p>
            <a:endParaRPr lang="de-DE" dirty="0"/>
          </a:p>
          <a:p>
            <a:endParaRPr lang="de-DE" dirty="0"/>
          </a:p>
        </p:txBody>
      </p:sp>
      <p:sp>
        <p:nvSpPr>
          <p:cNvPr id="8" name="Inhaltsplatzhalter 7">
            <a:extLst>
              <a:ext uri="{FF2B5EF4-FFF2-40B4-BE49-F238E27FC236}">
                <a16:creationId xmlns:a16="http://schemas.microsoft.com/office/drawing/2014/main" id="{9798AE64-FE74-4407-805E-6D843D846886}"/>
              </a:ext>
            </a:extLst>
          </p:cNvPr>
          <p:cNvSpPr>
            <a:spLocks noGrp="1"/>
          </p:cNvSpPr>
          <p:nvPr>
            <p:ph sz="quarter" idx="14"/>
          </p:nvPr>
        </p:nvSpPr>
        <p:spPr>
          <a:xfrm>
            <a:off x="7263684" y="1716178"/>
            <a:ext cx="4472639" cy="4523305"/>
          </a:xfrm>
        </p:spPr>
        <p:txBody>
          <a:bodyPr>
            <a:normAutofit fontScale="92500" lnSpcReduction="10000"/>
          </a:bodyPr>
          <a:lstStyle/>
          <a:p>
            <a:pPr marR="0" algn="l" rtl="0"/>
            <a:r>
              <a:rPr lang="de-DE" sz="1800" b="1" i="0" u="none" strike="noStrike" baseline="0" dirty="0">
                <a:latin typeface="TimesNewRomanPS-BoldMT"/>
              </a:rPr>
              <a:t>Bewertet werden insbesondere:</a:t>
            </a:r>
            <a:endParaRPr lang="de-DE" sz="1800" b="0" i="0" u="none" strike="noStrike" baseline="0" dirty="0">
              <a:latin typeface="Times New Roman" panose="02020603050405020304" pitchFamily="18" charset="0"/>
            </a:endParaRPr>
          </a:p>
          <a:p>
            <a:pPr marR="0" algn="l" rtl="0">
              <a:buFont typeface="Symbol" panose="05050102010706020507" pitchFamily="18" charset="2"/>
              <a:buChar char="·"/>
            </a:pPr>
            <a:r>
              <a:rPr lang="de-DE" sz="1800" b="0" i="0" u="none" strike="noStrike" baseline="0" dirty="0">
                <a:latin typeface="Times New Roman" panose="02020603050405020304" pitchFamily="18" charset="0"/>
              </a:rPr>
              <a:t>fachliche Ansprüche</a:t>
            </a:r>
          </a:p>
          <a:p>
            <a:pPr rtl="0">
              <a:buFont typeface="Symbol" panose="05050102010706020507" pitchFamily="18" charset="2"/>
              <a:buChar char="·"/>
            </a:pPr>
            <a:r>
              <a:rPr lang="de-DE" sz="1800" b="0" i="0" u="none" strike="noStrike" baseline="0" dirty="0">
                <a:latin typeface="Times New Roman" panose="02020603050405020304" pitchFamily="18" charset="0"/>
              </a:rPr>
              <a:t>fachgerechte Vorgehensweisen</a:t>
            </a:r>
          </a:p>
          <a:p>
            <a:pPr rtl="0">
              <a:buFont typeface="Symbol" panose="05050102010706020507" pitchFamily="18" charset="2"/>
              <a:buChar char="·"/>
            </a:pPr>
            <a:r>
              <a:rPr lang="de-DE" sz="1800" b="0" i="0" u="none" strike="noStrike" baseline="0" dirty="0">
                <a:latin typeface="Times New Roman" panose="02020603050405020304" pitchFamily="18" charset="0"/>
              </a:rPr>
              <a:t>Problemlösefähigkeit</a:t>
            </a:r>
          </a:p>
          <a:p>
            <a:pPr rtl="0">
              <a:buFont typeface="Symbol" panose="05050102010706020507" pitchFamily="18" charset="2"/>
              <a:buChar char="·"/>
            </a:pPr>
            <a:r>
              <a:rPr lang="de-DE" sz="1800" b="0" i="0" u="none" strike="noStrike" baseline="0" dirty="0">
                <a:latin typeface="Times New Roman" panose="02020603050405020304" pitchFamily="18" charset="0"/>
              </a:rPr>
              <a:t>Qualität des Ergebnisses</a:t>
            </a:r>
          </a:p>
          <a:p>
            <a:pPr rtl="0">
              <a:buFont typeface="Symbol" panose="05050102010706020507" pitchFamily="18" charset="2"/>
              <a:buChar char="·"/>
            </a:pPr>
            <a:r>
              <a:rPr lang="de-DE" sz="1800" b="0" i="0" u="none" strike="noStrike" baseline="0" dirty="0">
                <a:latin typeface="Times New Roman" panose="02020603050405020304" pitchFamily="18" charset="0"/>
              </a:rPr>
              <a:t>Selbstständigkeit</a:t>
            </a:r>
          </a:p>
          <a:p>
            <a:pPr rtl="0">
              <a:buFont typeface="Symbol" panose="05050102010706020507" pitchFamily="18" charset="2"/>
              <a:buChar char="·"/>
            </a:pPr>
            <a:r>
              <a:rPr lang="de-DE" sz="1800" b="0" i="0" u="none" strike="noStrike" baseline="0" dirty="0">
                <a:latin typeface="Times New Roman" panose="02020603050405020304" pitchFamily="18" charset="0"/>
              </a:rPr>
              <a:t>Kommunikationsfähigkeit</a:t>
            </a:r>
          </a:p>
          <a:p>
            <a:pPr rtl="0">
              <a:buFont typeface="Symbol" panose="05050102010706020507" pitchFamily="18" charset="2"/>
              <a:buChar char="·"/>
            </a:pPr>
            <a:r>
              <a:rPr lang="de-DE" sz="1800" b="0" i="0" u="none" strike="noStrike" baseline="0" dirty="0">
                <a:latin typeface="Times New Roman" panose="02020603050405020304" pitchFamily="18" charset="0"/>
              </a:rPr>
              <a:t>sinnvoller Medieneinsatz</a:t>
            </a:r>
          </a:p>
          <a:p>
            <a:pPr rtl="0">
              <a:buFont typeface="Symbol" panose="05050102010706020507" pitchFamily="18" charset="2"/>
              <a:buChar char="·"/>
            </a:pPr>
            <a:r>
              <a:rPr lang="de-DE" sz="1800" b="0" i="0" u="none" strike="noStrike" baseline="0" dirty="0">
                <a:latin typeface="Times New Roman" panose="02020603050405020304" pitchFamily="18" charset="0"/>
              </a:rPr>
              <a:t>Antworten auf die Nachfragen des Prüfungsausschusses</a:t>
            </a:r>
          </a:p>
          <a:p>
            <a:pPr marR="0" algn="l" rtl="0"/>
            <a:endParaRPr lang="de-DE" sz="1800" b="0" i="0" u="none" strike="noStrike" baseline="0" dirty="0">
              <a:latin typeface="Times New Roman" panose="02020603050405020304" pitchFamily="18" charset="0"/>
            </a:endParaRPr>
          </a:p>
          <a:p>
            <a:endParaRPr lang="de-DE" dirty="0"/>
          </a:p>
        </p:txBody>
      </p:sp>
      <p:pic>
        <p:nvPicPr>
          <p:cNvPr id="5" name="image2.jpg" descr="HBS-Logo-1_4blackwhite"/>
          <p:cNvPicPr/>
          <p:nvPr/>
        </p:nvPicPr>
        <p:blipFill>
          <a:blip r:embed="rId2" cstate="print">
            <a:extLst>
              <a:ext uri="{28A0092B-C50C-407E-A947-70E740481C1C}">
                <a14:useLocalDpi xmlns:a14="http://schemas.microsoft.com/office/drawing/2010/main" val="0"/>
              </a:ext>
            </a:extLst>
          </a:blip>
          <a:srcRect/>
          <a:stretch>
            <a:fillRect/>
          </a:stretch>
        </p:blipFill>
        <p:spPr>
          <a:xfrm>
            <a:off x="10360152" y="618517"/>
            <a:ext cx="1376172" cy="1097661"/>
          </a:xfrm>
          <a:prstGeom prst="rect">
            <a:avLst/>
          </a:prstGeom>
          <a:ln/>
        </p:spPr>
      </p:pic>
    </p:spTree>
    <p:extLst>
      <p:ext uri="{BB962C8B-B14F-4D97-AF65-F5344CB8AC3E}">
        <p14:creationId xmlns:p14="http://schemas.microsoft.com/office/powerpoint/2010/main" val="4004731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13775" y="283336"/>
            <a:ext cx="10364451" cy="1097662"/>
          </a:xfrm>
        </p:spPr>
        <p:txBody>
          <a:bodyPr/>
          <a:lstStyle/>
          <a:p>
            <a:r>
              <a:rPr lang="de-DE" dirty="0"/>
              <a:t>Ziel der Präsentation</a:t>
            </a:r>
          </a:p>
        </p:txBody>
      </p:sp>
      <p:sp>
        <p:nvSpPr>
          <p:cNvPr id="3" name="Inhaltsplatzhalter 2"/>
          <p:cNvSpPr>
            <a:spLocks noGrp="1"/>
          </p:cNvSpPr>
          <p:nvPr>
            <p:ph sz="quarter" idx="13"/>
          </p:nvPr>
        </p:nvSpPr>
        <p:spPr>
          <a:xfrm>
            <a:off x="913774" y="1210614"/>
            <a:ext cx="10363826" cy="4580585"/>
          </a:xfrm>
        </p:spPr>
        <p:txBody>
          <a:bodyPr>
            <a:normAutofit lnSpcReduction="10000"/>
          </a:bodyPr>
          <a:lstStyle/>
          <a:p>
            <a:pPr marL="0" indent="0">
              <a:buNone/>
            </a:pPr>
            <a:r>
              <a:rPr lang="de-DE" dirty="0"/>
              <a:t>Ziel jeder Präsentation ist es, andere Menschen verständlich zu informieren und die vorgetragenen Inhalte überzeugend darzustellen. Je konkreter das Ziel der Präsentation vom Vortragenden auf die Zielgruppe ausgerichtet ist, umso stärker ist das Publikum aktiv in die Abläufe eingebunden. </a:t>
            </a:r>
          </a:p>
          <a:p>
            <a:pPr marL="0" indent="0">
              <a:buNone/>
            </a:pPr>
            <a:r>
              <a:rPr lang="de-DE" dirty="0"/>
              <a:t>Grundsätzlich wird eine Präsentation visualisiert durch bildhafte Mittel (z. B. Overheadfolien, Videos, Plakate, Materialien, etc.), Power Point Präsentationen (Laptop, </a:t>
            </a:r>
            <a:r>
              <a:rPr lang="de-DE" dirty="0" err="1"/>
              <a:t>Beamer</a:t>
            </a:r>
            <a:r>
              <a:rPr lang="de-DE" dirty="0"/>
              <a:t>) oder weitere Darstellungsformen (Gestik, Pantomime, u. a.).</a:t>
            </a:r>
          </a:p>
          <a:p>
            <a:pPr marL="0" marR="0" indent="0" algn="l" rtl="0">
              <a:buNone/>
            </a:pPr>
            <a:r>
              <a:rPr lang="de-DE" b="1" i="0" u="none" strike="noStrike" baseline="0" dirty="0">
                <a:solidFill>
                  <a:srgbClr val="FF0000"/>
                </a:solidFill>
                <a:latin typeface="TimesNewRomanPS-BoldMT"/>
              </a:rPr>
              <a:t>Eine gute Präsentation bedeutet nicht nur, gut vorzutragen: Entscheidend ist, dass die Schülerinnen und Schüler ihre Problemfrage selbstständig bearbeiten, ihre Ergebnisse begründen und im anschließenden Prüfungsgespräch zeigen können, dass sie ihr Thema verstanden haben.</a:t>
            </a:r>
            <a:endParaRPr lang="de-DE" b="0" i="0" u="none" strike="noStrike" baseline="0" dirty="0">
              <a:solidFill>
                <a:srgbClr val="FF0000"/>
              </a:solidFill>
              <a:latin typeface="Times New Roman" panose="02020603050405020304" pitchFamily="18" charset="0"/>
            </a:endParaRPr>
          </a:p>
          <a:p>
            <a:pPr marR="0" algn="l" rtl="0"/>
            <a:endParaRPr lang="de-DE" sz="1800" b="0" i="0" u="none" strike="noStrike" baseline="0" dirty="0">
              <a:latin typeface="Times New Roman" panose="02020603050405020304" pitchFamily="18" charset="0"/>
            </a:endParaRPr>
          </a:p>
          <a:p>
            <a:pPr marL="0" indent="0">
              <a:buNone/>
            </a:pPr>
            <a:endParaRPr lang="de-DE" dirty="0"/>
          </a:p>
          <a:p>
            <a:endParaRPr lang="de-DE" dirty="0"/>
          </a:p>
        </p:txBody>
      </p:sp>
      <p:pic>
        <p:nvPicPr>
          <p:cNvPr id="4" name="image2.jpg" descr="HBS-Logo-1_4blackwhite"/>
          <p:cNvPicPr/>
          <p:nvPr/>
        </p:nvPicPr>
        <p:blipFill>
          <a:blip r:embed="rId2" cstate="print">
            <a:extLst>
              <a:ext uri="{28A0092B-C50C-407E-A947-70E740481C1C}">
                <a14:useLocalDpi xmlns:a14="http://schemas.microsoft.com/office/drawing/2010/main" val="0"/>
              </a:ext>
            </a:extLst>
          </a:blip>
          <a:srcRect/>
          <a:stretch>
            <a:fillRect/>
          </a:stretch>
        </p:blipFill>
        <p:spPr>
          <a:xfrm>
            <a:off x="10360152" y="618517"/>
            <a:ext cx="1376172" cy="1097661"/>
          </a:xfrm>
          <a:prstGeom prst="rect">
            <a:avLst/>
          </a:prstGeom>
          <a:ln/>
        </p:spPr>
      </p:pic>
    </p:spTree>
    <p:extLst>
      <p:ext uri="{BB962C8B-B14F-4D97-AF65-F5344CB8AC3E}">
        <p14:creationId xmlns:p14="http://schemas.microsoft.com/office/powerpoint/2010/main" val="36650213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7CB1FE75-97A0-4390-92A2-8525A086D63E}"/>
              </a:ext>
            </a:extLst>
          </p:cNvPr>
          <p:cNvPicPr>
            <a:picLocks noChangeAspect="1"/>
          </p:cNvPicPr>
          <p:nvPr/>
        </p:nvPicPr>
        <p:blipFill>
          <a:blip r:embed="rId2"/>
          <a:stretch>
            <a:fillRect/>
          </a:stretch>
        </p:blipFill>
        <p:spPr>
          <a:xfrm>
            <a:off x="952500" y="0"/>
            <a:ext cx="10097573" cy="6731715"/>
          </a:xfrm>
          <a:prstGeom prst="rect">
            <a:avLst/>
          </a:prstGeom>
        </p:spPr>
      </p:pic>
    </p:spTree>
    <p:extLst>
      <p:ext uri="{BB962C8B-B14F-4D97-AF65-F5344CB8AC3E}">
        <p14:creationId xmlns:p14="http://schemas.microsoft.com/office/powerpoint/2010/main" val="36445341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518985" y="814329"/>
            <a:ext cx="10676238" cy="6832640"/>
          </a:xfrm>
          <a:prstGeom prst="rect">
            <a:avLst/>
          </a:prstGeom>
        </p:spPr>
        <p:txBody>
          <a:bodyPr wrap="square">
            <a:spAutoFit/>
          </a:bodyPr>
          <a:lstStyle/>
          <a:p>
            <a:pPr fontAlgn="base"/>
            <a:r>
              <a:rPr lang="en-US" dirty="0">
                <a:latin typeface="Georgia" panose="02040502050405020303" pitchFamily="18" charset="0"/>
              </a:rPr>
              <a:t>​</a:t>
            </a:r>
            <a:endParaRPr lang="en-US" sz="2800" dirty="0">
              <a:latin typeface="Georgia" panose="02040502050405020303" pitchFamily="18" charset="0"/>
            </a:endParaRPr>
          </a:p>
          <a:p>
            <a:pPr fontAlgn="base"/>
            <a:r>
              <a:rPr lang="en-US" sz="2800" dirty="0">
                <a:latin typeface="Georgia" panose="02040502050405020303" pitchFamily="18" charset="0"/>
              </a:rPr>
              <a:t>-</a:t>
            </a:r>
            <a:r>
              <a:rPr lang="en-US" sz="2800" dirty="0" err="1">
                <a:latin typeface="Georgia" panose="02040502050405020303" pitchFamily="18" charset="0"/>
              </a:rPr>
              <a:t>Anwesenheit</a:t>
            </a:r>
            <a:r>
              <a:rPr lang="en-US" sz="2800" dirty="0">
                <a:latin typeface="Georgia" panose="02040502050405020303" pitchFamily="18" charset="0"/>
              </a:rPr>
              <a:t> in den </a:t>
            </a:r>
            <a:r>
              <a:rPr lang="en-US" sz="2800" dirty="0" err="1">
                <a:latin typeface="Georgia" panose="02040502050405020303" pitchFamily="18" charset="0"/>
              </a:rPr>
              <a:t>unterschiedlichen</a:t>
            </a:r>
            <a:r>
              <a:rPr lang="en-US" sz="2800" dirty="0">
                <a:latin typeface="Georgia" panose="02040502050405020303" pitchFamily="18" charset="0"/>
              </a:rPr>
              <a:t> </a:t>
            </a:r>
            <a:r>
              <a:rPr lang="en-US" sz="2800" dirty="0" err="1">
                <a:latin typeface="Georgia" panose="02040502050405020303" pitchFamily="18" charset="0"/>
              </a:rPr>
              <a:t>Kursen</a:t>
            </a:r>
            <a:r>
              <a:rPr lang="en-US" sz="2800" dirty="0">
                <a:latin typeface="Georgia" panose="02040502050405020303" pitchFamily="18" charset="0"/>
              </a:rPr>
              <a:t> und </a:t>
            </a:r>
            <a:r>
              <a:rPr lang="en-US" sz="2800" dirty="0" err="1">
                <a:latin typeface="Georgia" panose="02040502050405020303" pitchFamily="18" charset="0"/>
              </a:rPr>
              <a:t>bei</a:t>
            </a:r>
            <a:r>
              <a:rPr lang="en-US" sz="2800" dirty="0">
                <a:latin typeface="Georgia" panose="02040502050405020303" pitchFamily="18" charset="0"/>
              </a:rPr>
              <a:t> </a:t>
            </a:r>
            <a:r>
              <a:rPr lang="en-US" sz="2800" dirty="0" err="1">
                <a:latin typeface="Georgia" panose="02040502050405020303" pitchFamily="18" charset="0"/>
              </a:rPr>
              <a:t>Arbeiten</a:t>
            </a:r>
            <a:endParaRPr lang="en-US" sz="2800" dirty="0">
              <a:latin typeface="Georgia" panose="02040502050405020303" pitchFamily="18" charset="0"/>
            </a:endParaRPr>
          </a:p>
          <a:p>
            <a:pPr fontAlgn="base"/>
            <a:endParaRPr lang="en-US" sz="2800" dirty="0">
              <a:latin typeface="Georgia" panose="02040502050405020303" pitchFamily="18" charset="0"/>
            </a:endParaRPr>
          </a:p>
          <a:p>
            <a:pPr fontAlgn="base"/>
            <a:r>
              <a:rPr lang="en-US" sz="2800" dirty="0">
                <a:latin typeface="Georgia" panose="02040502050405020303" pitchFamily="18" charset="0"/>
              </a:rPr>
              <a:t>-</a:t>
            </a:r>
            <a:r>
              <a:rPr lang="en-US" sz="2800" dirty="0" err="1">
                <a:latin typeface="Georgia" panose="02040502050405020303" pitchFamily="18" charset="0"/>
              </a:rPr>
              <a:t>Ganzjahresnoten</a:t>
            </a:r>
            <a:endParaRPr lang="en-US" sz="2800" dirty="0">
              <a:latin typeface="Georgia" panose="02040502050405020303" pitchFamily="18" charset="0"/>
            </a:endParaRPr>
          </a:p>
          <a:p>
            <a:pPr fontAlgn="base"/>
            <a:endParaRPr lang="en-US" sz="2800" dirty="0">
              <a:latin typeface="Georgia" panose="02040502050405020303" pitchFamily="18" charset="0"/>
            </a:endParaRPr>
          </a:p>
          <a:p>
            <a:pPr fontAlgn="base"/>
            <a:r>
              <a:rPr lang="en-US" sz="2800" dirty="0">
                <a:latin typeface="Georgia" panose="02040502050405020303" pitchFamily="18" charset="0"/>
              </a:rPr>
              <a:t>-</a:t>
            </a:r>
            <a:r>
              <a:rPr lang="en-US" sz="2800" dirty="0" err="1">
                <a:latin typeface="Georgia" panose="02040502050405020303" pitchFamily="18" charset="0"/>
              </a:rPr>
              <a:t>Elternsprechtag</a:t>
            </a:r>
            <a:r>
              <a:rPr lang="en-US" sz="2800" dirty="0">
                <a:latin typeface="Georgia" panose="02040502050405020303" pitchFamily="18" charset="0"/>
              </a:rPr>
              <a:t> am </a:t>
            </a:r>
            <a:r>
              <a:rPr lang="en-US" sz="2800" dirty="0" err="1">
                <a:latin typeface="Georgia" panose="02040502050405020303" pitchFamily="18" charset="0"/>
              </a:rPr>
              <a:t>Donnerstag</a:t>
            </a:r>
            <a:r>
              <a:rPr lang="en-US" sz="2800" dirty="0">
                <a:latin typeface="Georgia" panose="02040502050405020303" pitchFamily="18" charset="0"/>
              </a:rPr>
              <a:t>, 19.11.26</a:t>
            </a:r>
          </a:p>
          <a:p>
            <a:pPr fontAlgn="base"/>
            <a:endParaRPr lang="en-US" sz="2800" dirty="0">
              <a:latin typeface="Georgia" panose="02040502050405020303" pitchFamily="18" charset="0"/>
            </a:endParaRPr>
          </a:p>
          <a:p>
            <a:pPr fontAlgn="base"/>
            <a:r>
              <a:rPr lang="en-US" sz="2800" dirty="0">
                <a:latin typeface="Georgia" panose="02040502050405020303" pitchFamily="18" charset="0"/>
              </a:rPr>
              <a:t>-</a:t>
            </a:r>
            <a:r>
              <a:rPr lang="en-US" sz="2800" dirty="0" err="1">
                <a:latin typeface="Georgia" panose="02040502050405020303" pitchFamily="18" charset="0"/>
              </a:rPr>
              <a:t>Fehlerindex</a:t>
            </a:r>
            <a:r>
              <a:rPr lang="en-US" sz="2800" dirty="0">
                <a:latin typeface="Georgia" panose="02040502050405020303" pitchFamily="18" charset="0"/>
              </a:rPr>
              <a:t> </a:t>
            </a:r>
            <a:r>
              <a:rPr lang="en-US" sz="2800" dirty="0" err="1">
                <a:latin typeface="Georgia" panose="02040502050405020303" pitchFamily="18" charset="0"/>
              </a:rPr>
              <a:t>zählt</a:t>
            </a:r>
            <a:r>
              <a:rPr lang="en-US" sz="2800" dirty="0">
                <a:latin typeface="Georgia" panose="02040502050405020303" pitchFamily="18" charset="0"/>
              </a:rPr>
              <a:t> </a:t>
            </a:r>
            <a:r>
              <a:rPr lang="en-US" sz="2800" dirty="0" err="1">
                <a:latin typeface="Georgia" panose="02040502050405020303" pitchFamily="18" charset="0"/>
              </a:rPr>
              <a:t>bei</a:t>
            </a:r>
            <a:r>
              <a:rPr lang="en-US" sz="2800" dirty="0">
                <a:latin typeface="Georgia" panose="02040502050405020303" pitchFamily="18" charset="0"/>
              </a:rPr>
              <a:t> </a:t>
            </a:r>
            <a:r>
              <a:rPr lang="en-US" sz="2800" dirty="0" err="1">
                <a:latin typeface="Georgia" panose="02040502050405020303" pitchFamily="18" charset="0"/>
              </a:rPr>
              <a:t>Arbeiten</a:t>
            </a:r>
            <a:endParaRPr lang="en-US" sz="2800" dirty="0">
              <a:latin typeface="Georgia" panose="02040502050405020303" pitchFamily="18" charset="0"/>
            </a:endParaRPr>
          </a:p>
          <a:p>
            <a:pPr fontAlgn="base"/>
            <a:endParaRPr lang="en-US" sz="2800" dirty="0">
              <a:latin typeface="Georgia" panose="02040502050405020303" pitchFamily="18" charset="0"/>
            </a:endParaRPr>
          </a:p>
          <a:p>
            <a:pPr fontAlgn="base"/>
            <a:r>
              <a:rPr lang="en-US" sz="2800" dirty="0">
                <a:latin typeface="Georgia" panose="02040502050405020303" pitchFamily="18" charset="0"/>
              </a:rPr>
              <a:t>-</a:t>
            </a:r>
            <a:r>
              <a:rPr lang="en-US" sz="2800" dirty="0" err="1">
                <a:latin typeface="Georgia" panose="02040502050405020303" pitchFamily="18" charset="0"/>
              </a:rPr>
              <a:t>Verlassen</a:t>
            </a:r>
            <a:r>
              <a:rPr lang="en-US" sz="2800" dirty="0">
                <a:latin typeface="Georgia" panose="02040502050405020303" pitchFamily="18" charset="0"/>
              </a:rPr>
              <a:t> des </a:t>
            </a:r>
            <a:r>
              <a:rPr lang="en-US" sz="2800" dirty="0" err="1">
                <a:latin typeface="Georgia" panose="02040502050405020303" pitchFamily="18" charset="0"/>
              </a:rPr>
              <a:t>Schulgeländes</a:t>
            </a:r>
            <a:r>
              <a:rPr lang="en-US" sz="2800" dirty="0">
                <a:latin typeface="Georgia" panose="02040502050405020303" pitchFamily="18" charset="0"/>
              </a:rPr>
              <a:t> (</a:t>
            </a:r>
            <a:r>
              <a:rPr lang="en-US" sz="2800" dirty="0" err="1">
                <a:latin typeface="Georgia" panose="02040502050405020303" pitchFamily="18" charset="0"/>
              </a:rPr>
              <a:t>auch</a:t>
            </a:r>
            <a:r>
              <a:rPr lang="en-US" sz="2800" dirty="0">
                <a:latin typeface="Georgia" panose="02040502050405020303" pitchFamily="18" charset="0"/>
              </a:rPr>
              <a:t> </a:t>
            </a:r>
            <a:r>
              <a:rPr lang="en-US" sz="2800" dirty="0" err="1">
                <a:latin typeface="Georgia" panose="02040502050405020303" pitchFamily="18" charset="0"/>
              </a:rPr>
              <a:t>mit</a:t>
            </a:r>
            <a:r>
              <a:rPr lang="en-US" sz="2800" dirty="0">
                <a:latin typeface="Georgia" panose="02040502050405020303" pitchFamily="18" charset="0"/>
              </a:rPr>
              <a:t> E-</a:t>
            </a:r>
            <a:r>
              <a:rPr lang="en-US" sz="2800" dirty="0" err="1">
                <a:latin typeface="Georgia" panose="02040502050405020303" pitchFamily="18" charset="0"/>
              </a:rPr>
              <a:t>Scootern</a:t>
            </a:r>
            <a:r>
              <a:rPr lang="en-US" sz="2800" dirty="0">
                <a:latin typeface="Georgia" panose="02040502050405020303" pitchFamily="18" charset="0"/>
              </a:rPr>
              <a:t>)</a:t>
            </a:r>
          </a:p>
          <a:p>
            <a:pPr fontAlgn="base"/>
            <a:endParaRPr lang="en-US" sz="2800" dirty="0">
              <a:latin typeface="Georgia" panose="02040502050405020303" pitchFamily="18" charset="0"/>
            </a:endParaRPr>
          </a:p>
          <a:p>
            <a:pPr fontAlgn="base"/>
            <a:r>
              <a:rPr lang="en-US" sz="2800" dirty="0">
                <a:latin typeface="Georgia" panose="02040502050405020303" pitchFamily="18" charset="0"/>
              </a:rPr>
              <a:t>-</a:t>
            </a:r>
            <a:r>
              <a:rPr lang="en-US" sz="2800" dirty="0" err="1">
                <a:latin typeface="Georgia" panose="02040502050405020303" pitchFamily="18" charset="0"/>
              </a:rPr>
              <a:t>Freiwillige</a:t>
            </a:r>
            <a:r>
              <a:rPr lang="en-US" sz="2800" dirty="0">
                <a:latin typeface="Georgia" panose="02040502050405020303" pitchFamily="18" charset="0"/>
              </a:rPr>
              <a:t> </a:t>
            </a:r>
            <a:r>
              <a:rPr lang="en-US" sz="2800" dirty="0" err="1">
                <a:latin typeface="Georgia" panose="02040502050405020303" pitchFamily="18" charset="0"/>
              </a:rPr>
              <a:t>Praktika</a:t>
            </a:r>
            <a:endParaRPr lang="en-US" sz="2800" dirty="0">
              <a:latin typeface="Georgia" panose="02040502050405020303" pitchFamily="18" charset="0"/>
            </a:endParaRPr>
          </a:p>
          <a:p>
            <a:pPr fontAlgn="base"/>
            <a:endParaRPr lang="en-US" sz="2800" dirty="0">
              <a:latin typeface="Georgia" panose="02040502050405020303" pitchFamily="18" charset="0"/>
            </a:endParaRPr>
          </a:p>
          <a:p>
            <a:pPr fontAlgn="base"/>
            <a:r>
              <a:rPr lang="en-US" sz="2800" dirty="0">
                <a:latin typeface="Georgia" panose="02040502050405020303" pitchFamily="18" charset="0"/>
              </a:rPr>
              <a:t>-</a:t>
            </a:r>
            <a:r>
              <a:rPr lang="en-US" sz="2800" dirty="0" err="1">
                <a:latin typeface="Georgia" panose="02040502050405020303" pitchFamily="18" charset="0"/>
              </a:rPr>
              <a:t>Übergang</a:t>
            </a:r>
            <a:endParaRPr lang="en-US" sz="2800" dirty="0">
              <a:latin typeface="Georgia" panose="02040502050405020303" pitchFamily="18" charset="0"/>
            </a:endParaRPr>
          </a:p>
          <a:p>
            <a:pPr marL="457200" indent="-457200" fontAlgn="base">
              <a:buFontTx/>
              <a:buChar char="-"/>
            </a:pPr>
            <a:endParaRPr lang="en-US" sz="2800" dirty="0">
              <a:latin typeface="Georgia" panose="02040502050405020303" pitchFamily="18" charset="0"/>
            </a:endParaRPr>
          </a:p>
          <a:p>
            <a:pPr marL="457200" indent="-457200" fontAlgn="base">
              <a:buFontTx/>
              <a:buChar char="-"/>
            </a:pPr>
            <a:endParaRPr lang="en-US" sz="2800" dirty="0">
              <a:latin typeface="Arial" panose="020B0604020202020204" pitchFamily="34" charset="0"/>
            </a:endParaRPr>
          </a:p>
        </p:txBody>
      </p:sp>
      <p:sp>
        <p:nvSpPr>
          <p:cNvPr id="3" name="Titel 2"/>
          <p:cNvSpPr>
            <a:spLocks noGrp="1"/>
          </p:cNvSpPr>
          <p:nvPr>
            <p:ph type="title"/>
          </p:nvPr>
        </p:nvSpPr>
        <p:spPr>
          <a:xfrm>
            <a:off x="518985" y="167425"/>
            <a:ext cx="10364451" cy="759854"/>
          </a:xfrm>
        </p:spPr>
        <p:txBody>
          <a:bodyPr>
            <a:normAutofit/>
          </a:bodyPr>
          <a:lstStyle/>
          <a:p>
            <a:r>
              <a:rPr lang="de-DE" b="0" i="0" u="none" strike="noStrike" kern="1200" baseline="0" dirty="0">
                <a:solidFill>
                  <a:srgbClr val="90C226"/>
                </a:solidFill>
                <a:latin typeface="Trebuchet MS" panose="020B0603020202020204" pitchFamily="34" charset="0"/>
              </a:rPr>
              <a:t>Aktuelles aus dem Schulbetrieb</a:t>
            </a:r>
            <a:endParaRPr lang="de-DE" b="1" dirty="0">
              <a:solidFill>
                <a:srgbClr val="FF0000"/>
              </a:solidFill>
            </a:endParaRPr>
          </a:p>
        </p:txBody>
      </p:sp>
    </p:spTree>
    <p:extLst>
      <p:ext uri="{BB962C8B-B14F-4D97-AF65-F5344CB8AC3E}">
        <p14:creationId xmlns:p14="http://schemas.microsoft.com/office/powerpoint/2010/main" val="39146946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2343955" y="670553"/>
            <a:ext cx="6800045" cy="5895781"/>
          </a:xfrm>
          <a:prstGeom prst="rect">
            <a:avLst/>
          </a:prstGeom>
        </p:spPr>
        <p:txBody>
          <a:bodyPr wrap="square">
            <a:spAutoFit/>
          </a:bodyPr>
          <a:lstStyle/>
          <a:p>
            <a:pPr>
              <a:lnSpc>
                <a:spcPct val="107000"/>
              </a:lnSpc>
              <a:spcAft>
                <a:spcPts val="750"/>
              </a:spcAft>
            </a:pPr>
            <a:r>
              <a:rPr lang="de-DE" sz="2000" b="1" dirty="0">
                <a:solidFill>
                  <a:srgbClr val="FF0000"/>
                </a:solidFill>
                <a:latin typeface="+mj-lt"/>
                <a:ea typeface="Times New Roman" panose="02020603050405020304" pitchFamily="18" charset="0"/>
                <a:cs typeface="Arial" panose="020B0604020202020204" pitchFamily="34" charset="0"/>
              </a:rPr>
              <a:t>Schriftliche Abschlussprüfungen 2026/27</a:t>
            </a:r>
            <a:endParaRPr lang="de-DE" sz="2000" dirty="0">
              <a:latin typeface="+mj-lt"/>
              <a:ea typeface="Calibri" panose="020F0502020204030204" pitchFamily="34" charset="0"/>
              <a:cs typeface="Times New Roman" panose="02020603050405020304" pitchFamily="18" charset="0"/>
            </a:endParaRPr>
          </a:p>
          <a:p>
            <a:pPr>
              <a:lnSpc>
                <a:spcPct val="107000"/>
              </a:lnSpc>
              <a:spcAft>
                <a:spcPts val="0"/>
              </a:spcAft>
            </a:pPr>
            <a:r>
              <a:rPr lang="de-DE" sz="2000" dirty="0">
                <a:solidFill>
                  <a:srgbClr val="333333"/>
                </a:solidFill>
                <a:latin typeface="+mj-lt"/>
                <a:ea typeface="Times New Roman" panose="02020603050405020304" pitchFamily="18" charset="0"/>
                <a:cs typeface="Arial" panose="020B0604020202020204" pitchFamily="34" charset="0"/>
              </a:rPr>
              <a:t>Haupttermin</a:t>
            </a:r>
            <a:endParaRPr lang="de-DE" sz="2000" dirty="0">
              <a:latin typeface="+mj-lt"/>
              <a:ea typeface="Calibri" panose="020F0502020204030204" pitchFamily="34" charset="0"/>
              <a:cs typeface="Times New Roman" panose="02020603050405020304" pitchFamily="18" charset="0"/>
            </a:endParaRPr>
          </a:p>
          <a:p>
            <a:pPr>
              <a:lnSpc>
                <a:spcPct val="107000"/>
              </a:lnSpc>
              <a:spcBef>
                <a:spcPts val="750"/>
              </a:spcBef>
              <a:spcAft>
                <a:spcPts val="750"/>
              </a:spcAft>
            </a:pPr>
            <a:r>
              <a:rPr lang="de-DE" sz="2000" b="1" dirty="0">
                <a:solidFill>
                  <a:srgbClr val="333333"/>
                </a:solidFill>
                <a:latin typeface="+mj-lt"/>
                <a:ea typeface="Times New Roman" panose="02020603050405020304" pitchFamily="18" charset="0"/>
                <a:cs typeface="Arial" panose="020B0604020202020204" pitchFamily="34" charset="0"/>
              </a:rPr>
              <a:t>Montag, 10. Mai 2027</a:t>
            </a:r>
            <a:endParaRPr lang="de-DE" sz="2000" b="1" dirty="0">
              <a:latin typeface="+mj-lt"/>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de-DE" sz="2000" dirty="0">
                <a:solidFill>
                  <a:srgbClr val="333333"/>
                </a:solidFill>
                <a:latin typeface="+mj-lt"/>
                <a:ea typeface="Times New Roman" panose="02020603050405020304" pitchFamily="18" charset="0"/>
                <a:cs typeface="Arial" panose="020B0604020202020204" pitchFamily="34" charset="0"/>
              </a:rPr>
              <a:t>Deutsch (Bildungsgang Hauptschule)</a:t>
            </a:r>
            <a:endParaRPr lang="de-DE" sz="2000" dirty="0">
              <a:solidFill>
                <a:srgbClr val="333333"/>
              </a:solidFill>
              <a:latin typeface="+mj-lt"/>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de-DE" sz="2000" dirty="0">
                <a:solidFill>
                  <a:srgbClr val="FF0000"/>
                </a:solidFill>
                <a:latin typeface="+mj-lt"/>
                <a:ea typeface="Times New Roman" panose="02020603050405020304" pitchFamily="18" charset="0"/>
                <a:cs typeface="Arial" panose="020B0604020202020204" pitchFamily="34" charset="0"/>
              </a:rPr>
              <a:t>Englisch (Bildungsgang Realschule)</a:t>
            </a:r>
            <a:endParaRPr lang="de-DE" sz="2000" dirty="0">
              <a:solidFill>
                <a:srgbClr val="FF0000"/>
              </a:solidFill>
              <a:latin typeface="+mj-lt"/>
              <a:ea typeface="Calibri" panose="020F0502020204030204" pitchFamily="34" charset="0"/>
              <a:cs typeface="Times New Roman" panose="02020603050405020304" pitchFamily="18" charset="0"/>
            </a:endParaRPr>
          </a:p>
          <a:p>
            <a:pPr>
              <a:lnSpc>
                <a:spcPct val="107000"/>
              </a:lnSpc>
              <a:spcBef>
                <a:spcPts val="750"/>
              </a:spcBef>
              <a:spcAft>
                <a:spcPts val="750"/>
              </a:spcAft>
            </a:pPr>
            <a:r>
              <a:rPr lang="de-DE" sz="2000" b="1" dirty="0">
                <a:solidFill>
                  <a:srgbClr val="333333"/>
                </a:solidFill>
                <a:latin typeface="+mj-lt"/>
                <a:ea typeface="Times New Roman" panose="02020603050405020304" pitchFamily="18" charset="0"/>
                <a:cs typeface="Arial" panose="020B0604020202020204" pitchFamily="34" charset="0"/>
              </a:rPr>
              <a:t>Mittwoch, 12. Mai 2027</a:t>
            </a:r>
            <a:endParaRPr lang="de-DE" sz="2000" b="1" dirty="0">
              <a:latin typeface="+mj-lt"/>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de-DE" sz="2000" dirty="0">
                <a:solidFill>
                  <a:srgbClr val="333333"/>
                </a:solidFill>
                <a:latin typeface="+mj-lt"/>
                <a:ea typeface="Times New Roman" panose="02020603050405020304" pitchFamily="18" charset="0"/>
                <a:cs typeface="Arial" panose="020B0604020202020204" pitchFamily="34" charset="0"/>
              </a:rPr>
              <a:t>Mathematik (Bildungsgang Hauptschule)</a:t>
            </a:r>
            <a:endParaRPr lang="de-DE" sz="2000" dirty="0">
              <a:solidFill>
                <a:srgbClr val="333333"/>
              </a:solidFill>
              <a:latin typeface="+mj-lt"/>
              <a:ea typeface="Calibri" panose="020F0502020204030204" pitchFamily="34" charset="0"/>
              <a:cs typeface="Times New Roman" panose="02020603050405020304" pitchFamily="18" charset="0"/>
            </a:endParaRPr>
          </a:p>
          <a:p>
            <a:pPr marL="342900" lvl="0" indent="-342900">
              <a:lnSpc>
                <a:spcPct val="107000"/>
              </a:lnSpc>
              <a:spcAft>
                <a:spcPts val="750"/>
              </a:spcAft>
              <a:buSzPts val="1000"/>
              <a:buFont typeface="Symbol" panose="05050102010706020507" pitchFamily="18" charset="2"/>
              <a:buChar char=""/>
              <a:tabLst>
                <a:tab pos="457200" algn="l"/>
              </a:tabLst>
            </a:pPr>
            <a:r>
              <a:rPr lang="de-DE" sz="2000" dirty="0">
                <a:solidFill>
                  <a:srgbClr val="FF0000"/>
                </a:solidFill>
                <a:latin typeface="+mj-lt"/>
                <a:ea typeface="Times New Roman" panose="02020603050405020304" pitchFamily="18" charset="0"/>
                <a:cs typeface="Arial" panose="020B0604020202020204" pitchFamily="34" charset="0"/>
              </a:rPr>
              <a:t>Deutsch (Bildungsgang Realschule)</a:t>
            </a:r>
            <a:endParaRPr lang="de-DE" sz="2000" dirty="0">
              <a:solidFill>
                <a:srgbClr val="FF0000"/>
              </a:solidFill>
              <a:latin typeface="+mj-lt"/>
              <a:ea typeface="Calibri" panose="020F0502020204030204" pitchFamily="34" charset="0"/>
              <a:cs typeface="Times New Roman" panose="02020603050405020304" pitchFamily="18" charset="0"/>
            </a:endParaRPr>
          </a:p>
          <a:p>
            <a:pPr>
              <a:lnSpc>
                <a:spcPct val="107000"/>
              </a:lnSpc>
              <a:spcBef>
                <a:spcPts val="750"/>
              </a:spcBef>
              <a:spcAft>
                <a:spcPts val="750"/>
              </a:spcAft>
            </a:pPr>
            <a:r>
              <a:rPr lang="de-DE" sz="2000" b="1" dirty="0">
                <a:solidFill>
                  <a:srgbClr val="333333"/>
                </a:solidFill>
                <a:latin typeface="+mj-lt"/>
                <a:ea typeface="Times New Roman" panose="02020603050405020304" pitchFamily="18" charset="0"/>
                <a:cs typeface="Arial" panose="020B0604020202020204" pitchFamily="34" charset="0"/>
              </a:rPr>
              <a:t>Freitag, 14. Mai 2027</a:t>
            </a:r>
            <a:endParaRPr lang="de-DE" sz="2000" b="1" dirty="0">
              <a:latin typeface="+mj-lt"/>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de-DE" sz="2000" dirty="0">
                <a:solidFill>
                  <a:srgbClr val="333333"/>
                </a:solidFill>
                <a:latin typeface="+mj-lt"/>
                <a:ea typeface="Times New Roman" panose="02020603050405020304" pitchFamily="18" charset="0"/>
                <a:cs typeface="Arial" panose="020B0604020202020204" pitchFamily="34" charset="0"/>
              </a:rPr>
              <a:t>Englisch (Bildungsgang Hauptschule)</a:t>
            </a:r>
            <a:endParaRPr lang="de-DE" sz="2000" dirty="0">
              <a:solidFill>
                <a:srgbClr val="333333"/>
              </a:solidFill>
              <a:latin typeface="+mj-lt"/>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de-DE" sz="2000" dirty="0">
                <a:solidFill>
                  <a:srgbClr val="FF0000"/>
                </a:solidFill>
                <a:latin typeface="+mj-lt"/>
                <a:ea typeface="Times New Roman" panose="02020603050405020304" pitchFamily="18" charset="0"/>
                <a:cs typeface="Arial" panose="020B0604020202020204" pitchFamily="34" charset="0"/>
              </a:rPr>
              <a:t>Mathematik (Bildungsgang Realschule)</a:t>
            </a:r>
            <a:endParaRPr lang="de-DE" sz="2000" dirty="0">
              <a:latin typeface="+mj-lt"/>
              <a:ea typeface="Calibri" panose="020F0502020204030204" pitchFamily="34" charset="0"/>
              <a:cs typeface="Times New Roman" panose="02020603050405020304" pitchFamily="18" charset="0"/>
            </a:endParaRPr>
          </a:p>
          <a:p>
            <a:pPr>
              <a:lnSpc>
                <a:spcPct val="107000"/>
              </a:lnSpc>
              <a:spcBef>
                <a:spcPts val="750"/>
              </a:spcBef>
              <a:spcAft>
                <a:spcPts val="750"/>
              </a:spcAft>
            </a:pPr>
            <a:r>
              <a:rPr lang="de-DE" sz="2000" b="1" dirty="0">
                <a:solidFill>
                  <a:srgbClr val="333333"/>
                </a:solidFill>
                <a:latin typeface="+mj-lt"/>
                <a:ea typeface="Times New Roman" panose="02020603050405020304" pitchFamily="18" charset="0"/>
                <a:cs typeface="Arial" panose="020B0604020202020204" pitchFamily="34" charset="0"/>
              </a:rPr>
              <a:t>Nachtermin</a:t>
            </a:r>
            <a:endParaRPr lang="de-DE" sz="20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de-DE" sz="2000" dirty="0">
                <a:solidFill>
                  <a:srgbClr val="333333"/>
                </a:solidFill>
                <a:latin typeface="+mj-lt"/>
                <a:ea typeface="Times New Roman" panose="02020603050405020304" pitchFamily="18" charset="0"/>
                <a:cs typeface="Arial" panose="020B0604020202020204" pitchFamily="34" charset="0"/>
              </a:rPr>
              <a:t>im Zeitraum vom </a:t>
            </a:r>
            <a:r>
              <a:rPr lang="de-DE" sz="2000" b="1" dirty="0">
                <a:solidFill>
                  <a:srgbClr val="333333"/>
                </a:solidFill>
                <a:latin typeface="+mj-lt"/>
                <a:ea typeface="Times New Roman" panose="02020603050405020304" pitchFamily="18" charset="0"/>
                <a:cs typeface="Arial" panose="020B0604020202020204" pitchFamily="34" charset="0"/>
              </a:rPr>
              <a:t>1. bis 3. Juni 2027</a:t>
            </a:r>
            <a:endParaRPr lang="de-DE" sz="2000" dirty="0">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18665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1313645" y="1308962"/>
            <a:ext cx="10084158" cy="4093428"/>
          </a:xfrm>
          <a:prstGeom prst="rect">
            <a:avLst/>
          </a:prstGeom>
        </p:spPr>
        <p:txBody>
          <a:bodyPr wrap="square">
            <a:spAutoFit/>
          </a:bodyPr>
          <a:lstStyle/>
          <a:p>
            <a:pPr lvl="0"/>
            <a:r>
              <a:rPr lang="de-DE" sz="2000" dirty="0">
                <a:solidFill>
                  <a:prstClr val="black"/>
                </a:solidFill>
              </a:rPr>
              <a:t>•	Beginn: 09.00 Uhr (</a:t>
            </a:r>
            <a:r>
              <a:rPr lang="de-DE" sz="2000" dirty="0">
                <a:solidFill>
                  <a:srgbClr val="FF0000"/>
                </a:solidFill>
              </a:rPr>
              <a:t>Treffen um 8.30 Uhr </a:t>
            </a:r>
            <a:r>
              <a:rPr lang="de-DE" sz="2000" dirty="0">
                <a:solidFill>
                  <a:prstClr val="black"/>
                </a:solidFill>
              </a:rPr>
              <a:t>im Prüfungsraum);</a:t>
            </a:r>
          </a:p>
          <a:p>
            <a:pPr lvl="0"/>
            <a:endParaRPr lang="de-DE" sz="2000" dirty="0">
              <a:solidFill>
                <a:prstClr val="black"/>
              </a:solidFill>
            </a:endParaRPr>
          </a:p>
          <a:p>
            <a:pPr lvl="0"/>
            <a:r>
              <a:rPr lang="de-DE" sz="2000" dirty="0">
                <a:solidFill>
                  <a:prstClr val="black"/>
                </a:solidFill>
              </a:rPr>
              <a:t>•	Abfrage nach der gesundheitlichen Lage; bei Nichtteilnahme 	</a:t>
            </a:r>
          </a:p>
          <a:p>
            <a:pPr lvl="0"/>
            <a:r>
              <a:rPr lang="de-DE" sz="2000" dirty="0">
                <a:solidFill>
                  <a:prstClr val="black"/>
                </a:solidFill>
              </a:rPr>
              <a:t>	bzw. Krankheit Anruf in der Schule bis 8 Uhr des Prüfungstages,- 	</a:t>
            </a:r>
          </a:p>
          <a:p>
            <a:pPr lvl="0"/>
            <a:r>
              <a:rPr lang="de-DE" sz="2000" dirty="0">
                <a:solidFill>
                  <a:prstClr val="black"/>
                </a:solidFill>
              </a:rPr>
              <a:t>	Vorlage eines </a:t>
            </a:r>
            <a:r>
              <a:rPr lang="de-DE" sz="2000" dirty="0">
                <a:solidFill>
                  <a:srgbClr val="FF0000"/>
                </a:solidFill>
              </a:rPr>
              <a:t>ärztlichen Attests innerhalb von drei Tagen</a:t>
            </a:r>
            <a:r>
              <a:rPr lang="de-DE" sz="2000" dirty="0">
                <a:solidFill>
                  <a:prstClr val="black"/>
                </a:solidFill>
              </a:rPr>
              <a:t>, 	ansonsten 	</a:t>
            </a:r>
          </a:p>
          <a:p>
            <a:pPr lvl="0"/>
            <a:r>
              <a:rPr lang="de-DE" sz="2000" dirty="0">
                <a:solidFill>
                  <a:prstClr val="black"/>
                </a:solidFill>
              </a:rPr>
              <a:t>	Prüfungsnote „ungenügend (6)“;</a:t>
            </a:r>
          </a:p>
          <a:p>
            <a:pPr lvl="0"/>
            <a:endParaRPr lang="de-DE" sz="2000" dirty="0">
              <a:solidFill>
                <a:prstClr val="black"/>
              </a:solidFill>
            </a:endParaRPr>
          </a:p>
          <a:p>
            <a:pPr lvl="0"/>
            <a:r>
              <a:rPr lang="de-DE" sz="2000" dirty="0">
                <a:solidFill>
                  <a:prstClr val="black"/>
                </a:solidFill>
              </a:rPr>
              <a:t>•	Verbot von Handys und anderen Kommunikationsmedien;</a:t>
            </a:r>
          </a:p>
          <a:p>
            <a:pPr lvl="0"/>
            <a:endParaRPr lang="de-DE" sz="2000" dirty="0">
              <a:solidFill>
                <a:prstClr val="black"/>
              </a:solidFill>
            </a:endParaRPr>
          </a:p>
          <a:p>
            <a:pPr lvl="0"/>
            <a:r>
              <a:rPr lang="de-DE" sz="2000" dirty="0">
                <a:solidFill>
                  <a:prstClr val="black"/>
                </a:solidFill>
              </a:rPr>
              <a:t>•	Täuschungen und Täuschungsversuche führen zum Abbruch: </a:t>
            </a:r>
          </a:p>
          <a:p>
            <a:pPr lvl="0"/>
            <a:r>
              <a:rPr lang="de-DE" sz="2000" dirty="0">
                <a:solidFill>
                  <a:prstClr val="black"/>
                </a:solidFill>
              </a:rPr>
              <a:t>	Prüfungsnote „ungenügend (6)“;</a:t>
            </a:r>
          </a:p>
          <a:p>
            <a:pPr lvl="0"/>
            <a:endParaRPr lang="de-DE" sz="2000" dirty="0">
              <a:solidFill>
                <a:prstClr val="black"/>
              </a:solidFill>
            </a:endParaRPr>
          </a:p>
          <a:p>
            <a:pPr lvl="0"/>
            <a:r>
              <a:rPr lang="de-DE" sz="2000" dirty="0">
                <a:solidFill>
                  <a:prstClr val="black"/>
                </a:solidFill>
              </a:rPr>
              <a:t>•	Schriftliche Mitteilung der Ergebnisse an die Erziehungsberechtigten im Juni;</a:t>
            </a:r>
          </a:p>
        </p:txBody>
      </p:sp>
    </p:spTree>
    <p:extLst>
      <p:ext uri="{BB962C8B-B14F-4D97-AF65-F5344CB8AC3E}">
        <p14:creationId xmlns:p14="http://schemas.microsoft.com/office/powerpoint/2010/main" val="15690899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965915" y="1720840"/>
            <a:ext cx="10637950" cy="1569660"/>
          </a:xfrm>
          <a:prstGeom prst="rect">
            <a:avLst/>
          </a:prstGeom>
        </p:spPr>
        <p:txBody>
          <a:bodyPr wrap="square">
            <a:spAutoFit/>
          </a:bodyPr>
          <a:lstStyle/>
          <a:p>
            <a:pPr algn="ctr"/>
            <a:r>
              <a:rPr lang="de-DE" sz="4800" b="1" cap="all" dirty="0">
                <a:solidFill>
                  <a:srgbClr val="FF0000"/>
                </a:solidFill>
                <a:ea typeface="+mj-ea"/>
                <a:cs typeface="+mj-cs"/>
              </a:rPr>
              <a:t>Wie wirken sich die Prüfungen auf den Abschluss aus ?</a:t>
            </a:r>
            <a:endParaRPr lang="de-DE" sz="4800" dirty="0"/>
          </a:p>
        </p:txBody>
      </p:sp>
    </p:spTree>
    <p:extLst>
      <p:ext uri="{BB962C8B-B14F-4D97-AF65-F5344CB8AC3E}">
        <p14:creationId xmlns:p14="http://schemas.microsoft.com/office/powerpoint/2010/main" val="1536606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1249251" y="954320"/>
            <a:ext cx="9401577" cy="6247864"/>
          </a:xfrm>
          <a:prstGeom prst="rect">
            <a:avLst/>
          </a:prstGeom>
        </p:spPr>
        <p:txBody>
          <a:bodyPr wrap="square">
            <a:spAutoFit/>
          </a:bodyPr>
          <a:lstStyle/>
          <a:p>
            <a:pPr lvl="0"/>
            <a:r>
              <a:rPr lang="de-DE" sz="1600" dirty="0">
                <a:solidFill>
                  <a:prstClr val="black"/>
                </a:solidFill>
                <a:latin typeface="+mj-lt"/>
              </a:rPr>
              <a:t>Das Realschulabschlusszeugnis stellt die Leistungen im Verlauf des Schuljahres und die Prüfungsleistungen dar. </a:t>
            </a:r>
          </a:p>
          <a:p>
            <a:pPr lvl="0"/>
            <a:r>
              <a:rPr lang="de-DE" sz="1600" dirty="0">
                <a:solidFill>
                  <a:prstClr val="black"/>
                </a:solidFill>
                <a:latin typeface="+mj-lt"/>
              </a:rPr>
              <a:t>Die Noten für das Abschlusszeugnis berechnen sich folgendermaßen: </a:t>
            </a:r>
          </a:p>
          <a:p>
            <a:pPr lvl="0"/>
            <a:endParaRPr lang="de-DE" sz="1600" dirty="0">
              <a:solidFill>
                <a:prstClr val="black"/>
              </a:solidFill>
              <a:latin typeface="+mj-lt"/>
            </a:endParaRPr>
          </a:p>
          <a:p>
            <a:pPr lvl="0"/>
            <a:endParaRPr lang="de-DE" sz="1600" dirty="0">
              <a:solidFill>
                <a:prstClr val="black"/>
              </a:solidFill>
              <a:latin typeface="+mj-lt"/>
            </a:endParaRPr>
          </a:p>
          <a:p>
            <a:pPr marL="228600" lvl="0" indent="-228600">
              <a:buFontTx/>
              <a:buAutoNum type="arabicPeriod"/>
            </a:pPr>
            <a:r>
              <a:rPr lang="de-DE" sz="1600" b="1" u="sng" dirty="0">
                <a:solidFill>
                  <a:prstClr val="black"/>
                </a:solidFill>
                <a:latin typeface="+mj-lt"/>
              </a:rPr>
              <a:t>Prüfungsfäche</a:t>
            </a:r>
            <a:r>
              <a:rPr lang="de-DE" sz="1600" b="1" dirty="0">
                <a:solidFill>
                  <a:prstClr val="black"/>
                </a:solidFill>
                <a:latin typeface="+mj-lt"/>
              </a:rPr>
              <a:t>r</a:t>
            </a:r>
            <a:r>
              <a:rPr lang="de-DE" sz="1600" dirty="0">
                <a:solidFill>
                  <a:prstClr val="black"/>
                </a:solidFill>
                <a:latin typeface="+mj-lt"/>
              </a:rPr>
              <a:t>:(Deutsch, Englisch, Mathematik, Fach der Präsentationsprüfung)</a:t>
            </a:r>
          </a:p>
          <a:p>
            <a:pPr lvl="0"/>
            <a:endParaRPr lang="de-DE" sz="1600" dirty="0">
              <a:solidFill>
                <a:prstClr val="black"/>
              </a:solidFill>
              <a:latin typeface="+mj-lt"/>
            </a:endParaRPr>
          </a:p>
          <a:p>
            <a:pPr lvl="0"/>
            <a:r>
              <a:rPr lang="de-DE" sz="1600" dirty="0">
                <a:solidFill>
                  <a:prstClr val="black"/>
                </a:solidFill>
                <a:latin typeface="+mj-lt"/>
              </a:rPr>
              <a:t>	</a:t>
            </a:r>
            <a:r>
              <a:rPr lang="de-DE" sz="1600" b="1" dirty="0">
                <a:solidFill>
                  <a:prstClr val="black"/>
                </a:solidFill>
                <a:latin typeface="+mj-lt"/>
              </a:rPr>
              <a:t>- Endnote berechnet sich aus zwei mal Halbjahresnote plus ein mal Prüfungsergebnis. </a:t>
            </a:r>
          </a:p>
          <a:p>
            <a:pPr lvl="0"/>
            <a:endParaRPr lang="de-DE" sz="1600" b="1" dirty="0">
              <a:solidFill>
                <a:prstClr val="black"/>
              </a:solidFill>
              <a:latin typeface="+mj-lt"/>
            </a:endParaRPr>
          </a:p>
          <a:p>
            <a:pPr lvl="0"/>
            <a:r>
              <a:rPr lang="de-DE" sz="1600" b="1" dirty="0">
                <a:solidFill>
                  <a:prstClr val="black"/>
                </a:solidFill>
                <a:latin typeface="+mj-lt"/>
              </a:rPr>
              <a:t>	(</a:t>
            </a:r>
            <a:r>
              <a:rPr lang="de-DE" sz="1600" dirty="0">
                <a:solidFill>
                  <a:prstClr val="black"/>
                </a:solidFill>
                <a:latin typeface="+mj-lt"/>
              </a:rPr>
              <a:t>Beispiel 1): Halbjahresnote: 3, Prüfungsnote: 4: (2⋅3+4)÷3=3,3 Zeugnisnote 3 </a:t>
            </a:r>
          </a:p>
          <a:p>
            <a:pPr lvl="0"/>
            <a:r>
              <a:rPr lang="de-DE" sz="1600" b="1" dirty="0">
                <a:solidFill>
                  <a:prstClr val="black"/>
                </a:solidFill>
                <a:latin typeface="+mj-lt"/>
              </a:rPr>
              <a:t>       (</a:t>
            </a:r>
            <a:r>
              <a:rPr lang="de-DE" sz="1600" dirty="0">
                <a:solidFill>
                  <a:prstClr val="black"/>
                </a:solidFill>
                <a:latin typeface="+mj-lt"/>
              </a:rPr>
              <a:t>Beispiel 2): Halbjahresnote: 3, Prüfungsnote: 5: (2⋅3+5)÷3=3,7 Zeugnisnote 4</a:t>
            </a:r>
          </a:p>
          <a:p>
            <a:pPr lvl="0"/>
            <a:endParaRPr lang="de-DE" sz="1600" dirty="0">
              <a:solidFill>
                <a:prstClr val="black"/>
              </a:solidFill>
              <a:latin typeface="+mj-lt"/>
            </a:endParaRPr>
          </a:p>
          <a:p>
            <a:pPr lvl="0"/>
            <a:r>
              <a:rPr lang="de-DE" sz="1600" b="1" dirty="0">
                <a:solidFill>
                  <a:prstClr val="black"/>
                </a:solidFill>
                <a:latin typeface="+mj-lt"/>
                <a:cs typeface="Helvetica" panose="020B0604020202020204" pitchFamily="34" charset="0"/>
              </a:rPr>
              <a:t>2 .</a:t>
            </a:r>
            <a:r>
              <a:rPr lang="de-DE" sz="1600" b="1" u="sng" dirty="0">
                <a:solidFill>
                  <a:prstClr val="black"/>
                </a:solidFill>
                <a:latin typeface="+mj-lt"/>
                <a:cs typeface="Helvetica" panose="020B0604020202020204" pitchFamily="34" charset="0"/>
              </a:rPr>
              <a:t>Kein Prüfungsfach</a:t>
            </a:r>
            <a:r>
              <a:rPr lang="de-DE" sz="1600" b="1" dirty="0">
                <a:solidFill>
                  <a:prstClr val="black"/>
                </a:solidFill>
                <a:latin typeface="+mj-lt"/>
                <a:cs typeface="Helvetica" panose="020B0604020202020204" pitchFamily="34" charset="0"/>
              </a:rPr>
              <a:t>: </a:t>
            </a:r>
          </a:p>
          <a:p>
            <a:pPr lvl="0"/>
            <a:endParaRPr lang="de-DE" sz="1600" b="1" dirty="0">
              <a:solidFill>
                <a:prstClr val="black"/>
              </a:solidFill>
              <a:latin typeface="+mj-lt"/>
              <a:cs typeface="Helvetica" panose="020B0604020202020204" pitchFamily="34" charset="0"/>
            </a:endParaRPr>
          </a:p>
          <a:p>
            <a:pPr lvl="0"/>
            <a:r>
              <a:rPr lang="de-DE" sz="1600" b="1" dirty="0">
                <a:solidFill>
                  <a:prstClr val="black"/>
                </a:solidFill>
                <a:latin typeface="+mj-lt"/>
                <a:cs typeface="Helvetica" panose="020B0604020202020204" pitchFamily="34" charset="0"/>
              </a:rPr>
              <a:t>	- Zeugnisnote des 2. Halbjahres der Jahrgangsstufe 10 (Ganzjahresnoten)</a:t>
            </a:r>
          </a:p>
          <a:p>
            <a:pPr lvl="0"/>
            <a:endParaRPr lang="de-DE" sz="1600" b="1" dirty="0">
              <a:solidFill>
                <a:prstClr val="black"/>
              </a:solidFill>
              <a:latin typeface="+mj-lt"/>
              <a:cs typeface="Helvetica" panose="020B0604020202020204" pitchFamily="34" charset="0"/>
            </a:endParaRPr>
          </a:p>
          <a:p>
            <a:pPr lvl="0"/>
            <a:endParaRPr lang="de-DE" sz="1600" b="1" dirty="0">
              <a:solidFill>
                <a:prstClr val="black"/>
              </a:solidFill>
              <a:latin typeface="+mj-lt"/>
              <a:cs typeface="Helvetica" panose="020B0604020202020204" pitchFamily="34" charset="0"/>
            </a:endParaRPr>
          </a:p>
          <a:p>
            <a:pPr lvl="0"/>
            <a:r>
              <a:rPr lang="de-DE" sz="1600" b="1" u="sng" dirty="0">
                <a:solidFill>
                  <a:prstClr val="black"/>
                </a:solidFill>
                <a:latin typeface="+mj-lt"/>
              </a:rPr>
              <a:t>Erteilung des Realschulabschlusses </a:t>
            </a:r>
          </a:p>
          <a:p>
            <a:pPr lvl="0"/>
            <a:endParaRPr lang="de-DE" sz="1600" dirty="0">
              <a:solidFill>
                <a:prstClr val="black"/>
              </a:solidFill>
              <a:latin typeface="+mj-lt"/>
              <a:cs typeface="Helvetica" panose="020B0604020202020204" pitchFamily="34" charset="0"/>
            </a:endParaRPr>
          </a:p>
          <a:p>
            <a:pPr lvl="0"/>
            <a:r>
              <a:rPr lang="de-DE" sz="1600" dirty="0">
                <a:solidFill>
                  <a:prstClr val="black"/>
                </a:solidFill>
                <a:latin typeface="+mj-lt"/>
                <a:cs typeface="Helvetica" panose="020B0604020202020204" pitchFamily="34" charset="0"/>
              </a:rPr>
              <a:t>Der Realschulabschluss wird erteilt, wenn die Gesamtleistung den Durchschnitt 4,4 oder besser erhält und alle weiteren Versetzungskriterien nach § 60 des Hessischen Schulgesetzes erfüllt sind. </a:t>
            </a:r>
          </a:p>
          <a:p>
            <a:pPr lvl="0"/>
            <a:endParaRPr lang="de-DE" sz="1600" dirty="0">
              <a:solidFill>
                <a:prstClr val="black"/>
              </a:solidFill>
              <a:latin typeface="+mj-lt"/>
              <a:cs typeface="Helvetica" panose="020B0604020202020204" pitchFamily="34" charset="0"/>
            </a:endParaRPr>
          </a:p>
          <a:p>
            <a:pPr lvl="0"/>
            <a:r>
              <a:rPr lang="de-DE" sz="1600" dirty="0">
                <a:solidFill>
                  <a:prstClr val="black"/>
                </a:solidFill>
                <a:latin typeface="+mj-lt"/>
                <a:cs typeface="Helvetica" panose="020B0604020202020204" pitchFamily="34" charset="0"/>
              </a:rPr>
              <a:t>Der qualifizierende Realschulabschluss wird zuerkannt, wenn:</a:t>
            </a:r>
          </a:p>
          <a:p>
            <a:pPr lvl="0"/>
            <a:r>
              <a:rPr lang="de-DE" sz="1600" dirty="0">
                <a:solidFill>
                  <a:prstClr val="black"/>
                </a:solidFill>
                <a:latin typeface="+mj-lt"/>
                <a:cs typeface="Helvetica" panose="020B0604020202020204" pitchFamily="34" charset="0"/>
              </a:rPr>
              <a:t>(1.) alle Versetzungskriterien nach § 60 des Hessischen Schulgesetzes erfüllt sind, </a:t>
            </a:r>
          </a:p>
          <a:p>
            <a:pPr lvl="0"/>
            <a:r>
              <a:rPr lang="de-DE" sz="1600" dirty="0">
                <a:solidFill>
                  <a:prstClr val="black"/>
                </a:solidFill>
                <a:latin typeface="+mj-lt"/>
                <a:cs typeface="Helvetica" panose="020B0604020202020204" pitchFamily="34" charset="0"/>
              </a:rPr>
              <a:t>(2.) die aus den Endnoten berechnete Durchschnittsnote in den Fächern Deutsch, Mathematik sowie der ersten Fremdsprache besser als befriedigend (&lt; 3,0) ist und der Durchschnitt aller anderen Fächer auch besser als 3 ist. </a:t>
            </a:r>
          </a:p>
        </p:txBody>
      </p:sp>
    </p:spTree>
    <p:extLst>
      <p:ext uri="{BB962C8B-B14F-4D97-AF65-F5344CB8AC3E}">
        <p14:creationId xmlns:p14="http://schemas.microsoft.com/office/powerpoint/2010/main" val="25776184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a:solidFill>
                  <a:srgbClr val="FF0000"/>
                </a:solidFill>
              </a:rPr>
              <a:t>Abschlüsse am ende der 10</a:t>
            </a:r>
          </a:p>
        </p:txBody>
      </p:sp>
      <p:sp>
        <p:nvSpPr>
          <p:cNvPr id="3" name="Inhaltsplatzhalter 2"/>
          <p:cNvSpPr>
            <a:spLocks noGrp="1"/>
          </p:cNvSpPr>
          <p:nvPr>
            <p:ph sz="quarter" idx="13"/>
          </p:nvPr>
        </p:nvSpPr>
        <p:spPr/>
        <p:txBody>
          <a:bodyPr>
            <a:normAutofit/>
          </a:bodyPr>
          <a:lstStyle/>
          <a:p>
            <a:r>
              <a:rPr lang="de-DE" dirty="0"/>
              <a:t>Realschulabschluss</a:t>
            </a:r>
          </a:p>
          <a:p>
            <a:r>
              <a:rPr lang="de-DE" dirty="0"/>
              <a:t>Qualifizierender  </a:t>
            </a:r>
            <a:r>
              <a:rPr lang="de-DE" dirty="0" err="1"/>
              <a:t>realschulabschluss</a:t>
            </a:r>
            <a:endParaRPr lang="de-DE" dirty="0"/>
          </a:p>
          <a:p>
            <a:r>
              <a:rPr lang="de-DE" dirty="0"/>
              <a:t>Versetzung in die gymnasiale  </a:t>
            </a:r>
            <a:r>
              <a:rPr lang="de-DE" dirty="0" err="1"/>
              <a:t>oberstufe</a:t>
            </a:r>
            <a:endParaRPr lang="de-DE" dirty="0"/>
          </a:p>
          <a:p>
            <a:r>
              <a:rPr lang="de-DE" dirty="0"/>
              <a:t>Qualifizierender </a:t>
            </a:r>
            <a:r>
              <a:rPr lang="de-DE" dirty="0" err="1"/>
              <a:t>hauptschulabschluss</a:t>
            </a:r>
            <a:endParaRPr lang="de-DE" dirty="0"/>
          </a:p>
          <a:p>
            <a:r>
              <a:rPr lang="de-DE" dirty="0"/>
              <a:t>Gleichstellung des Hauptschulabschlusses</a:t>
            </a:r>
          </a:p>
        </p:txBody>
      </p:sp>
      <p:pic>
        <p:nvPicPr>
          <p:cNvPr id="4" name="image2.jpg" descr="HBS-Logo-1_4blackwhite"/>
          <p:cNvPicPr/>
          <p:nvPr/>
        </p:nvPicPr>
        <p:blipFill>
          <a:blip r:embed="rId2" cstate="print">
            <a:extLst>
              <a:ext uri="{28A0092B-C50C-407E-A947-70E740481C1C}">
                <a14:useLocalDpi xmlns:a14="http://schemas.microsoft.com/office/drawing/2010/main" val="0"/>
              </a:ext>
            </a:extLst>
          </a:blip>
          <a:srcRect/>
          <a:stretch>
            <a:fillRect/>
          </a:stretch>
        </p:blipFill>
        <p:spPr>
          <a:xfrm>
            <a:off x="10360152" y="618517"/>
            <a:ext cx="1376172" cy="1097661"/>
          </a:xfrm>
          <a:prstGeom prst="rect">
            <a:avLst/>
          </a:prstGeom>
          <a:ln/>
        </p:spPr>
      </p:pic>
    </p:spTree>
    <p:extLst>
      <p:ext uri="{BB962C8B-B14F-4D97-AF65-F5344CB8AC3E}">
        <p14:creationId xmlns:p14="http://schemas.microsoft.com/office/powerpoint/2010/main" val="19972095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dirty="0"/>
              <a:t>Unterschiedliche Zeugnisse am Ende des Schuljahres</a:t>
            </a:r>
          </a:p>
        </p:txBody>
      </p:sp>
      <p:sp>
        <p:nvSpPr>
          <p:cNvPr id="3" name="Untertitel 2"/>
          <p:cNvSpPr>
            <a:spLocks noGrp="1"/>
          </p:cNvSpPr>
          <p:nvPr>
            <p:ph type="subTitle" idx="1"/>
          </p:nvPr>
        </p:nvSpPr>
        <p:spPr/>
        <p:txBody>
          <a:bodyPr/>
          <a:lstStyle/>
          <a:p>
            <a:r>
              <a:rPr lang="de-DE" dirty="0"/>
              <a:t>Nur im großen Realschulabschlusszeugnis sind die Abschlussprüfungen eingerechnet.</a:t>
            </a:r>
          </a:p>
        </p:txBody>
      </p:sp>
    </p:spTree>
    <p:extLst>
      <p:ext uri="{BB962C8B-B14F-4D97-AF65-F5344CB8AC3E}">
        <p14:creationId xmlns:p14="http://schemas.microsoft.com/office/powerpoint/2010/main" val="3997877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a:stretch>
            <a:fillRect/>
          </a:stretch>
        </p:blipFill>
        <p:spPr>
          <a:xfrm>
            <a:off x="1588616" y="1173893"/>
            <a:ext cx="8711939" cy="877330"/>
          </a:xfrm>
          <a:prstGeom prst="rect">
            <a:avLst/>
          </a:prstGeom>
        </p:spPr>
      </p:pic>
      <p:sp>
        <p:nvSpPr>
          <p:cNvPr id="3" name="Rechteck 2"/>
          <p:cNvSpPr/>
          <p:nvPr/>
        </p:nvSpPr>
        <p:spPr>
          <a:xfrm>
            <a:off x="1094704" y="2261286"/>
            <a:ext cx="10100518" cy="3360920"/>
          </a:xfrm>
          <a:prstGeom prst="rect">
            <a:avLst/>
          </a:prstGeom>
        </p:spPr>
        <p:txBody>
          <a:bodyPr wrap="square">
            <a:spAutoFit/>
          </a:bodyPr>
          <a:lstStyle/>
          <a:p>
            <a:pPr marL="285750" lvl="0" indent="-285750">
              <a:spcBef>
                <a:spcPct val="20000"/>
              </a:spcBef>
              <a:buClr>
                <a:srgbClr val="F0A22E"/>
              </a:buClr>
              <a:buSzPct val="70000"/>
              <a:buFont typeface="Arial" panose="020B0604020202020204" pitchFamily="34" charset="0"/>
              <a:buChar char="•"/>
              <a:defRPr/>
            </a:pPr>
            <a:r>
              <a:rPr lang="de-DE" dirty="0"/>
              <a:t>Ausbildung</a:t>
            </a:r>
          </a:p>
          <a:p>
            <a:pPr marL="285750" lvl="0" indent="-285750">
              <a:spcBef>
                <a:spcPct val="20000"/>
              </a:spcBef>
              <a:buClr>
                <a:srgbClr val="F0A22E"/>
              </a:buClr>
              <a:buSzPct val="70000"/>
              <a:buFont typeface="Arial" panose="020B0604020202020204" pitchFamily="34" charset="0"/>
              <a:buChar char="•"/>
              <a:defRPr/>
            </a:pPr>
            <a:r>
              <a:rPr lang="de-DE" dirty="0"/>
              <a:t>Weiterführende Schulen: </a:t>
            </a:r>
            <a:r>
              <a:rPr lang="de-DE" dirty="0">
                <a:solidFill>
                  <a:srgbClr val="FF0000"/>
                </a:solidFill>
              </a:rPr>
              <a:t>Anmeldefristen und Aufnahmekriterien beachten!</a:t>
            </a:r>
          </a:p>
          <a:p>
            <a:pPr marL="285750" lvl="0" indent="-285750">
              <a:spcBef>
                <a:spcPct val="20000"/>
              </a:spcBef>
              <a:buClr>
                <a:srgbClr val="F0A22E"/>
              </a:buClr>
              <a:buSzPct val="70000"/>
              <a:buFont typeface="Arial" panose="020B0604020202020204" pitchFamily="34" charset="0"/>
              <a:buChar char="•"/>
              <a:defRPr/>
            </a:pPr>
            <a:r>
              <a:rPr lang="de-DE" dirty="0"/>
              <a:t>Beratung durch Klassenlehrer, Stufenleitung, Frau Agostin und die Arbeitsagentur</a:t>
            </a:r>
          </a:p>
          <a:p>
            <a:pPr lvl="0">
              <a:lnSpc>
                <a:spcPct val="100000"/>
              </a:lnSpc>
              <a:spcBef>
                <a:spcPct val="20000"/>
              </a:spcBef>
              <a:buClr>
                <a:srgbClr val="F0A22E"/>
              </a:buClr>
              <a:buSzPct val="70000"/>
              <a:buFontTx/>
              <a:buChar char="-"/>
              <a:defRPr/>
            </a:pPr>
            <a:endParaRPr lang="de-DE" dirty="0"/>
          </a:p>
          <a:p>
            <a:pPr lvl="0">
              <a:spcBef>
                <a:spcPct val="20000"/>
              </a:spcBef>
              <a:buClr>
                <a:srgbClr val="F0A22E"/>
              </a:buClr>
              <a:buSzPct val="70000"/>
              <a:defRPr/>
            </a:pPr>
            <a:r>
              <a:rPr lang="de-DE" sz="2400" b="1" dirty="0"/>
              <a:t>  Herzliche Einladung zu unserem Informationsabend weiterführende Schulen</a:t>
            </a:r>
          </a:p>
          <a:p>
            <a:pPr lvl="0">
              <a:spcBef>
                <a:spcPct val="20000"/>
              </a:spcBef>
              <a:buClr>
                <a:srgbClr val="F0A22E"/>
              </a:buClr>
              <a:buSzPct val="70000"/>
              <a:defRPr/>
            </a:pPr>
            <a:endParaRPr lang="de-DE" sz="2400" b="1" dirty="0"/>
          </a:p>
          <a:p>
            <a:pPr lvl="0">
              <a:lnSpc>
                <a:spcPct val="100000"/>
              </a:lnSpc>
              <a:spcBef>
                <a:spcPct val="20000"/>
              </a:spcBef>
              <a:buClr>
                <a:srgbClr val="F0A22E"/>
              </a:buClr>
              <a:buSzPct val="70000"/>
              <a:buFontTx/>
              <a:buChar char="-"/>
              <a:defRPr/>
            </a:pPr>
            <a:r>
              <a:rPr lang="de-DE" sz="2400" dirty="0">
                <a:solidFill>
                  <a:srgbClr val="FF0000"/>
                </a:solidFill>
              </a:rPr>
              <a:t>Dienstag, 3. November 2026, 19 Uhr</a:t>
            </a:r>
            <a:r>
              <a:rPr lang="de-DE" dirty="0"/>
              <a:t>		Hessische Schulen (MLS, KKS, HMS) BW-Schulen</a:t>
            </a:r>
          </a:p>
          <a:p>
            <a:pPr lvl="0">
              <a:lnSpc>
                <a:spcPct val="100000"/>
              </a:lnSpc>
              <a:spcBef>
                <a:spcPct val="20000"/>
              </a:spcBef>
              <a:buClr>
                <a:srgbClr val="F0A22E"/>
              </a:buClr>
              <a:buSzPct val="70000"/>
              <a:buFontTx/>
              <a:buChar char="-"/>
              <a:defRPr/>
            </a:pPr>
            <a:endParaRPr lang="de-DE" dirty="0"/>
          </a:p>
          <a:p>
            <a:pPr lvl="0">
              <a:lnSpc>
                <a:spcPct val="100000"/>
              </a:lnSpc>
              <a:spcBef>
                <a:spcPct val="20000"/>
              </a:spcBef>
              <a:buClr>
                <a:srgbClr val="F0A22E"/>
              </a:buClr>
              <a:buSzPct val="70000"/>
              <a:buFontTx/>
              <a:buChar char="-"/>
              <a:defRPr/>
            </a:pPr>
            <a:r>
              <a:rPr lang="de-DE" dirty="0"/>
              <a:t>Zu dieser Veranstaltungen bekommen Sie eine gesonderte Einladung über </a:t>
            </a:r>
            <a:r>
              <a:rPr lang="de-DE" dirty="0" err="1"/>
              <a:t>Lanis</a:t>
            </a:r>
            <a:endParaRPr lang="de-DE" dirty="0"/>
          </a:p>
        </p:txBody>
      </p:sp>
    </p:spTree>
    <p:extLst>
      <p:ext uri="{BB962C8B-B14F-4D97-AF65-F5344CB8AC3E}">
        <p14:creationId xmlns:p14="http://schemas.microsoft.com/office/powerpoint/2010/main" val="16272622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B69242FB-7F30-4E86-B208-7732C540FCC6}"/>
              </a:ext>
            </a:extLst>
          </p:cNvPr>
          <p:cNvSpPr txBox="1"/>
          <p:nvPr/>
        </p:nvSpPr>
        <p:spPr>
          <a:xfrm>
            <a:off x="412125" y="2325851"/>
            <a:ext cx="11642500" cy="923330"/>
          </a:xfrm>
          <a:prstGeom prst="rect">
            <a:avLst/>
          </a:prstGeom>
          <a:noFill/>
        </p:spPr>
        <p:txBody>
          <a:bodyPr wrap="square">
            <a:spAutoFit/>
          </a:bodyPr>
          <a:lstStyle/>
          <a:p>
            <a:r>
              <a:rPr lang="de-DE" sz="5400" b="1" i="0" u="none" strike="noStrike" baseline="0" dirty="0">
                <a:solidFill>
                  <a:srgbClr val="000000"/>
                </a:solidFill>
                <a:latin typeface="Calibri" panose="020F0502020204030204" pitchFamily="34" charset="0"/>
              </a:rPr>
              <a:t>Ausbildungs- und Studieninfotag 2027</a:t>
            </a:r>
            <a:endParaRPr lang="de-DE" sz="5400" dirty="0"/>
          </a:p>
        </p:txBody>
      </p:sp>
      <p:sp>
        <p:nvSpPr>
          <p:cNvPr id="6" name="Textfeld 5">
            <a:extLst>
              <a:ext uri="{FF2B5EF4-FFF2-40B4-BE49-F238E27FC236}">
                <a16:creationId xmlns:a16="http://schemas.microsoft.com/office/drawing/2014/main" id="{8FD18CB2-4C7C-4141-AA67-A046EB22D7BD}"/>
              </a:ext>
            </a:extLst>
          </p:cNvPr>
          <p:cNvSpPr txBox="1"/>
          <p:nvPr/>
        </p:nvSpPr>
        <p:spPr>
          <a:xfrm>
            <a:off x="244699" y="3762708"/>
            <a:ext cx="11809926" cy="707886"/>
          </a:xfrm>
          <a:prstGeom prst="rect">
            <a:avLst/>
          </a:prstGeom>
          <a:noFill/>
        </p:spPr>
        <p:txBody>
          <a:bodyPr wrap="square">
            <a:spAutoFit/>
          </a:bodyPr>
          <a:lstStyle/>
          <a:p>
            <a:r>
              <a:rPr lang="de-DE" sz="4000" b="1" i="0" u="none" strike="noStrike" baseline="0" dirty="0">
                <a:solidFill>
                  <a:srgbClr val="000000"/>
                </a:solidFill>
                <a:latin typeface="Calibri" panose="020F0502020204030204" pitchFamily="34" charset="0"/>
              </a:rPr>
              <a:t>16.03.2027 in Bensheim, Heinrich-</a:t>
            </a:r>
            <a:r>
              <a:rPr lang="de-DE" sz="4000" b="1" i="0" u="none" strike="noStrike" baseline="0" dirty="0" err="1">
                <a:solidFill>
                  <a:srgbClr val="000000"/>
                </a:solidFill>
                <a:latin typeface="Calibri" panose="020F0502020204030204" pitchFamily="34" charset="0"/>
              </a:rPr>
              <a:t>Metzendorf</a:t>
            </a:r>
            <a:r>
              <a:rPr lang="de-DE" sz="4000" b="1" i="0" u="none" strike="noStrike" baseline="0" dirty="0">
                <a:solidFill>
                  <a:srgbClr val="000000"/>
                </a:solidFill>
                <a:latin typeface="Calibri" panose="020F0502020204030204" pitchFamily="34" charset="0"/>
              </a:rPr>
              <a:t>-Schule </a:t>
            </a:r>
            <a:endParaRPr lang="de-DE" sz="4000" dirty="0"/>
          </a:p>
        </p:txBody>
      </p:sp>
    </p:spTree>
    <p:extLst>
      <p:ext uri="{BB962C8B-B14F-4D97-AF65-F5344CB8AC3E}">
        <p14:creationId xmlns:p14="http://schemas.microsoft.com/office/powerpoint/2010/main" val="40816348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2"/>
          <p:cNvSpPr txBox="1">
            <a:spLocks/>
          </p:cNvSpPr>
          <p:nvPr/>
        </p:nvSpPr>
        <p:spPr>
          <a:xfrm>
            <a:off x="831478" y="1800164"/>
            <a:ext cx="10363826" cy="3424107"/>
          </a:xfrm>
          <a:prstGeom prst="rect">
            <a:avLst/>
          </a:prstGeom>
        </p:spPr>
        <p:txBody>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pPr marL="0" indent="0" algn="ctr">
              <a:buNone/>
            </a:pPr>
            <a:endParaRPr lang="de-DE" dirty="0"/>
          </a:p>
          <a:p>
            <a:pPr marL="0" indent="0" algn="ctr">
              <a:buNone/>
            </a:pPr>
            <a:endParaRPr lang="de-DE" dirty="0"/>
          </a:p>
          <a:p>
            <a:pPr marL="0" indent="0" algn="ctr">
              <a:buNone/>
            </a:pPr>
            <a:r>
              <a:rPr lang="de-DE" sz="3400" dirty="0"/>
              <a:t>Vielen Dank für Ihr Interesse!</a:t>
            </a:r>
          </a:p>
          <a:p>
            <a:pPr marL="0" indent="0" algn="ctr">
              <a:buNone/>
            </a:pPr>
            <a:r>
              <a:rPr lang="de-DE" sz="3400" dirty="0"/>
              <a:t>Wir sehen uns zur Abschlussfeier am 17.6.2027!</a:t>
            </a:r>
          </a:p>
        </p:txBody>
      </p:sp>
      <p:pic>
        <p:nvPicPr>
          <p:cNvPr id="5" name="image2.jpg" descr="HBS-Logo-1_4blackwhite"/>
          <p:cNvPicPr/>
          <p:nvPr/>
        </p:nvPicPr>
        <p:blipFill>
          <a:blip r:embed="rId2" cstate="print">
            <a:extLst>
              <a:ext uri="{28A0092B-C50C-407E-A947-70E740481C1C}">
                <a14:useLocalDpi xmlns:a14="http://schemas.microsoft.com/office/drawing/2010/main" val="0"/>
              </a:ext>
            </a:extLst>
          </a:blip>
          <a:srcRect/>
          <a:stretch>
            <a:fillRect/>
          </a:stretch>
        </p:blipFill>
        <p:spPr>
          <a:xfrm>
            <a:off x="10360152" y="618517"/>
            <a:ext cx="1376172" cy="1097661"/>
          </a:xfrm>
          <a:prstGeom prst="rect">
            <a:avLst/>
          </a:prstGeom>
          <a:ln/>
        </p:spPr>
      </p:pic>
    </p:spTree>
    <p:extLst>
      <p:ext uri="{BB962C8B-B14F-4D97-AF65-F5344CB8AC3E}">
        <p14:creationId xmlns:p14="http://schemas.microsoft.com/office/powerpoint/2010/main" val="10261634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77334" y="676442"/>
            <a:ext cx="8596668" cy="1320800"/>
          </a:xfrm>
        </p:spPr>
        <p:txBody>
          <a:bodyPr/>
          <a:lstStyle/>
          <a:p>
            <a:r>
              <a:rPr lang="de-DE" dirty="0">
                <a:solidFill>
                  <a:srgbClr val="92D050"/>
                </a:solidFill>
              </a:rPr>
              <a:t>Aktuelles aus dem Schulbetrieb</a:t>
            </a:r>
          </a:p>
        </p:txBody>
      </p:sp>
      <p:sp>
        <p:nvSpPr>
          <p:cNvPr id="3" name="Inhaltsplatzhalter 2"/>
          <p:cNvSpPr>
            <a:spLocks noGrp="1"/>
          </p:cNvSpPr>
          <p:nvPr>
            <p:ph idx="1"/>
          </p:nvPr>
        </p:nvSpPr>
        <p:spPr>
          <a:xfrm>
            <a:off x="677334" y="1630083"/>
            <a:ext cx="8596668" cy="3880773"/>
          </a:xfrm>
        </p:spPr>
        <p:txBody>
          <a:bodyPr vert="horz" lIns="91440" tIns="45720" rIns="91440" bIns="45720" rtlCol="0" anchor="t">
            <a:noAutofit/>
          </a:bodyPr>
          <a:lstStyle/>
          <a:p>
            <a:pPr marL="0" indent="0">
              <a:buNone/>
            </a:pPr>
            <a:r>
              <a:rPr lang="de-DE" sz="2400" b="1" dirty="0"/>
              <a:t>Neue Regelungen auf dem Schulgelände</a:t>
            </a:r>
            <a:r>
              <a:rPr lang="de-DE" sz="2400" dirty="0"/>
              <a:t>: </a:t>
            </a:r>
          </a:p>
          <a:p>
            <a:pPr marL="0" indent="0">
              <a:buNone/>
            </a:pPr>
            <a:endParaRPr lang="de-DE" sz="2400" dirty="0"/>
          </a:p>
          <a:p>
            <a:pPr marL="0" indent="0">
              <a:buNone/>
            </a:pPr>
            <a:r>
              <a:rPr lang="de-DE" sz="2400" dirty="0"/>
              <a:t>Handygaragen</a:t>
            </a:r>
          </a:p>
          <a:p>
            <a:pPr marL="0" indent="0">
              <a:buNone/>
            </a:pPr>
            <a:endParaRPr lang="de-DE" sz="2400" dirty="0"/>
          </a:p>
          <a:p>
            <a:pPr marL="0" indent="0">
              <a:buNone/>
            </a:pPr>
            <a:endParaRPr lang="de-DE" sz="2400" dirty="0"/>
          </a:p>
          <a:p>
            <a:pPr marL="0" indent="0">
              <a:buNone/>
            </a:pPr>
            <a:r>
              <a:rPr lang="de-DE" sz="2400" dirty="0"/>
              <a:t>E-Scooter / E-Bikes</a:t>
            </a:r>
          </a:p>
        </p:txBody>
      </p:sp>
      <p:pic>
        <p:nvPicPr>
          <p:cNvPr id="4" name="Grafik 3" descr="Ein Bild, das Transport, Rad, Reifen, Autoteile enthält.&#10;&#10;Beschreibung automatisch generiert.">
            <a:extLst>
              <a:ext uri="{FF2B5EF4-FFF2-40B4-BE49-F238E27FC236}">
                <a16:creationId xmlns:a16="http://schemas.microsoft.com/office/drawing/2014/main" id="{9B8FEB81-1A40-2805-D998-DB9C3BB852E7}"/>
              </a:ext>
            </a:extLst>
          </p:cNvPr>
          <p:cNvPicPr>
            <a:picLocks noChangeAspect="1"/>
          </p:cNvPicPr>
          <p:nvPr/>
        </p:nvPicPr>
        <p:blipFill>
          <a:blip r:embed="rId2"/>
          <a:stretch>
            <a:fillRect/>
          </a:stretch>
        </p:blipFill>
        <p:spPr>
          <a:xfrm>
            <a:off x="4178117" y="4629338"/>
            <a:ext cx="2609850" cy="1752600"/>
          </a:xfrm>
          <a:prstGeom prst="rect">
            <a:avLst/>
          </a:prstGeom>
        </p:spPr>
      </p:pic>
      <p:pic>
        <p:nvPicPr>
          <p:cNvPr id="5" name="Grafik 4" descr="Ein Bild, das Person, Kleidung, Im Haus, Tisch enthält.&#10;&#10;Beschreibung automatisch generiert.">
            <a:extLst>
              <a:ext uri="{FF2B5EF4-FFF2-40B4-BE49-F238E27FC236}">
                <a16:creationId xmlns:a16="http://schemas.microsoft.com/office/drawing/2014/main" id="{2B78F2CB-8F4C-BB3A-D9C6-56551B8A18A6}"/>
              </a:ext>
            </a:extLst>
          </p:cNvPr>
          <p:cNvPicPr>
            <a:picLocks noChangeAspect="1"/>
          </p:cNvPicPr>
          <p:nvPr/>
        </p:nvPicPr>
        <p:blipFill>
          <a:blip r:embed="rId3"/>
          <a:stretch>
            <a:fillRect/>
          </a:stretch>
        </p:blipFill>
        <p:spPr>
          <a:xfrm>
            <a:off x="7214070" y="2106605"/>
            <a:ext cx="3523527" cy="2396442"/>
          </a:xfrm>
          <a:prstGeom prst="rect">
            <a:avLst/>
          </a:prstGeom>
        </p:spPr>
      </p:pic>
    </p:spTree>
    <p:extLst>
      <p:ext uri="{BB962C8B-B14F-4D97-AF65-F5344CB8AC3E}">
        <p14:creationId xmlns:p14="http://schemas.microsoft.com/office/powerpoint/2010/main" val="15149927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4E638CF-1087-4F9B-845C-83645537B1AB}"/>
              </a:ext>
            </a:extLst>
          </p:cNvPr>
          <p:cNvSpPr>
            <a:spLocks noGrp="1"/>
          </p:cNvSpPr>
          <p:nvPr>
            <p:ph type="title"/>
          </p:nvPr>
        </p:nvSpPr>
        <p:spPr>
          <a:xfrm>
            <a:off x="913775" y="618518"/>
            <a:ext cx="10364451" cy="991342"/>
          </a:xfrm>
        </p:spPr>
        <p:txBody>
          <a:bodyPr>
            <a:normAutofit/>
          </a:bodyPr>
          <a:lstStyle/>
          <a:p>
            <a:r>
              <a:rPr lang="de-DE" b="0" i="0" u="none" strike="noStrike" kern="1200" baseline="0" dirty="0">
                <a:solidFill>
                  <a:srgbClr val="90C226"/>
                </a:solidFill>
                <a:latin typeface="Trebuchet MS" panose="020B0603020202020204" pitchFamily="34" charset="0"/>
              </a:rPr>
              <a:t>Aktuelles aus dem Schulbetrieb</a:t>
            </a:r>
            <a:endParaRPr lang="de-DE" dirty="0"/>
          </a:p>
        </p:txBody>
      </p:sp>
      <p:sp>
        <p:nvSpPr>
          <p:cNvPr id="7" name="Textfeld 6">
            <a:extLst>
              <a:ext uri="{FF2B5EF4-FFF2-40B4-BE49-F238E27FC236}">
                <a16:creationId xmlns:a16="http://schemas.microsoft.com/office/drawing/2014/main" id="{D32A2C4C-8A4A-4C0E-A07F-E4EB2B33CD2F}"/>
              </a:ext>
            </a:extLst>
          </p:cNvPr>
          <p:cNvSpPr txBox="1"/>
          <p:nvPr/>
        </p:nvSpPr>
        <p:spPr>
          <a:xfrm>
            <a:off x="515156" y="1869055"/>
            <a:ext cx="10763070" cy="4370427"/>
          </a:xfrm>
          <a:prstGeom prst="rect">
            <a:avLst/>
          </a:prstGeom>
          <a:noFill/>
        </p:spPr>
        <p:txBody>
          <a:bodyPr wrap="square">
            <a:spAutoFit/>
          </a:bodyPr>
          <a:lstStyle/>
          <a:p>
            <a:pPr rtl="0"/>
            <a:r>
              <a:rPr lang="de-DE" sz="3200" b="0" i="0" u="none" strike="noStrike" kern="1200" baseline="0" dirty="0">
                <a:solidFill>
                  <a:srgbClr val="404040"/>
                </a:solidFill>
                <a:latin typeface="+mj-lt"/>
              </a:rPr>
              <a:t>Smartphone-Schutzzonen an Schulen </a:t>
            </a:r>
          </a:p>
          <a:p>
            <a:pPr rtl="0"/>
            <a:endParaRPr lang="de-DE" sz="2400" b="0" i="0" u="none" strike="noStrike" kern="1200" baseline="0" dirty="0">
              <a:solidFill>
                <a:srgbClr val="404040"/>
              </a:solidFill>
              <a:latin typeface="+mj-lt"/>
            </a:endParaRPr>
          </a:p>
          <a:p>
            <a:pPr rtl="0">
              <a:buSzPts val="1600"/>
              <a:buFont typeface="Wingdings 3" panose="05040102010807070707" pitchFamily="18" charset="2"/>
              <a:buChar char=""/>
            </a:pPr>
            <a:r>
              <a:rPr lang="de-DE" sz="1800" b="1" i="0" u="none" strike="noStrike" kern="1200" baseline="0" dirty="0">
                <a:solidFill>
                  <a:srgbClr val="000000"/>
                </a:solidFill>
                <a:latin typeface="+mj-lt"/>
              </a:rPr>
              <a:t>Abs. 7: </a:t>
            </a:r>
            <a:r>
              <a:rPr lang="de-DE" sz="1800" b="0" i="0" u="none" strike="noStrike" kern="1200" baseline="0" dirty="0">
                <a:solidFill>
                  <a:srgbClr val="000000"/>
                </a:solidFill>
                <a:latin typeface="+mj-lt"/>
              </a:rPr>
              <a:t>Zum Schutz der Kinder und Jugendlichen ist die </a:t>
            </a:r>
            <a:r>
              <a:rPr lang="de-DE" sz="1800" b="1" i="0" u="none" strike="noStrike" kern="1200" baseline="0" dirty="0">
                <a:solidFill>
                  <a:srgbClr val="FF0000"/>
                </a:solidFill>
                <a:latin typeface="+mj-lt"/>
              </a:rPr>
              <a:t>Verwendung von mobilen digitalen Endgeräten</a:t>
            </a:r>
            <a:r>
              <a:rPr lang="de-DE" sz="1800" b="0" i="0" u="none" strike="noStrike" kern="1200" baseline="0" dirty="0">
                <a:solidFill>
                  <a:srgbClr val="000000"/>
                </a:solidFill>
                <a:latin typeface="+mj-lt"/>
              </a:rPr>
              <a:t> für Schülerinnen und Schüler im Schulgebäude und auf dem Schulgelände </a:t>
            </a:r>
            <a:r>
              <a:rPr lang="de-DE" sz="1800" b="1" i="0" u="none" strike="noStrike" kern="1200" baseline="0" dirty="0">
                <a:solidFill>
                  <a:srgbClr val="FF0000"/>
                </a:solidFill>
                <a:latin typeface="+mj-lt"/>
              </a:rPr>
              <a:t>grundsätzlich unzulässig.</a:t>
            </a:r>
            <a:endParaRPr lang="de-DE" sz="1800" b="0" i="0" u="none" strike="noStrike" kern="1200" baseline="0" dirty="0">
              <a:solidFill>
                <a:srgbClr val="404040"/>
              </a:solidFill>
              <a:latin typeface="+mj-lt"/>
            </a:endParaRPr>
          </a:p>
          <a:p>
            <a:pPr rtl="0"/>
            <a:r>
              <a:rPr lang="de-DE" sz="1800" b="0" i="0" u="none" strike="noStrike" kern="1200" baseline="0" dirty="0">
                <a:solidFill>
                  <a:srgbClr val="000000"/>
                </a:solidFill>
                <a:latin typeface="+mj-lt"/>
              </a:rPr>
              <a:t>Die Verwendung ist abweichend von Satz 1 zulässig</a:t>
            </a:r>
          </a:p>
          <a:p>
            <a:pPr rtl="0"/>
            <a:endParaRPr lang="de-DE" sz="1800" b="0" i="0" u="none" strike="noStrike" kern="1200" baseline="0" dirty="0">
              <a:solidFill>
                <a:srgbClr val="404040"/>
              </a:solidFill>
              <a:latin typeface="+mj-lt"/>
            </a:endParaRPr>
          </a:p>
          <a:p>
            <a:pPr rtl="0">
              <a:buSzPts val="1600"/>
              <a:buFont typeface="Wingdings 3" panose="05040102010807070707" pitchFamily="18" charset="2"/>
              <a:buChar char=""/>
            </a:pPr>
            <a:r>
              <a:rPr lang="de-DE" sz="1800" b="0" i="0" u="none" strike="noStrike" kern="1200" baseline="0" dirty="0">
                <a:solidFill>
                  <a:srgbClr val="000000"/>
                </a:solidFill>
                <a:latin typeface="+mj-lt"/>
              </a:rPr>
              <a:t>in allen Jahrgangsstufen im Unterricht, bei sonstigen Schulveranstaltungen sowie in den gewählten Ganztagsangeboten zu unterrichtlichen oder anderen schulischen Zwecken, </a:t>
            </a:r>
            <a:r>
              <a:rPr lang="de-DE" sz="1800" b="1" i="0" u="none" strike="noStrike" kern="1200" baseline="0" dirty="0">
                <a:solidFill>
                  <a:srgbClr val="FF0000"/>
                </a:solidFill>
                <a:latin typeface="+mj-lt"/>
              </a:rPr>
              <a:t>die von der Lehrkraft</a:t>
            </a:r>
            <a:r>
              <a:rPr lang="de-DE" sz="1800" b="0" i="0" u="none" strike="noStrike" kern="1200" baseline="0" dirty="0">
                <a:solidFill>
                  <a:srgbClr val="000000"/>
                </a:solidFill>
                <a:latin typeface="+mj-lt"/>
              </a:rPr>
              <a:t>, der Aufsicht führenden Person oder durch Konferenzbeschluss </a:t>
            </a:r>
            <a:r>
              <a:rPr lang="de-DE" sz="1800" b="1" i="0" u="none" strike="noStrike" kern="1200" baseline="0" dirty="0">
                <a:solidFill>
                  <a:srgbClr val="FF0000"/>
                </a:solidFill>
                <a:latin typeface="+mj-lt"/>
              </a:rPr>
              <a:t>bestimmt sind</a:t>
            </a:r>
          </a:p>
          <a:p>
            <a:pPr rtl="0">
              <a:buSzPts val="1600"/>
              <a:buFont typeface="Wingdings 3" panose="05040102010807070707" pitchFamily="18" charset="2"/>
              <a:buChar char=""/>
            </a:pPr>
            <a:endParaRPr lang="de-DE" sz="1800" b="0" i="0" u="none" strike="noStrike" kern="1200" baseline="0" dirty="0">
              <a:solidFill>
                <a:srgbClr val="404040"/>
              </a:solidFill>
              <a:latin typeface="+mj-lt"/>
            </a:endParaRPr>
          </a:p>
          <a:p>
            <a:pPr rtl="0">
              <a:buSzPts val="1600"/>
              <a:buFont typeface="Wingdings 3" panose="05040102010807070707" pitchFamily="18" charset="2"/>
              <a:buChar char=""/>
            </a:pPr>
            <a:r>
              <a:rPr lang="de-DE" sz="1800" b="0" i="0" u="none" strike="noStrike" kern="1200" baseline="0" dirty="0">
                <a:solidFill>
                  <a:srgbClr val="000000"/>
                </a:solidFill>
                <a:latin typeface="+mj-lt"/>
              </a:rPr>
              <a:t>im Schulgebäude und auf dem Schulgelände für Jahrgangsstufen der Sekundarstufe I und für die Sekundarstufe II, soweit dies die </a:t>
            </a:r>
            <a:r>
              <a:rPr lang="de-DE" sz="1800" b="1" i="0" u="none" strike="noStrike" kern="1200" baseline="0" dirty="0">
                <a:solidFill>
                  <a:srgbClr val="FF0000"/>
                </a:solidFill>
                <a:latin typeface="+mj-lt"/>
              </a:rPr>
              <a:t>Schulordnung</a:t>
            </a:r>
            <a:r>
              <a:rPr lang="de-DE" sz="1800" b="0" i="0" u="none" strike="noStrike" kern="1200" baseline="0" dirty="0">
                <a:solidFill>
                  <a:srgbClr val="000000"/>
                </a:solidFill>
                <a:latin typeface="+mj-lt"/>
              </a:rPr>
              <a:t> einer Schule für definierte Jahrgangsstufen, einzelne Zeiten oder räumliche Bereiche </a:t>
            </a:r>
            <a:r>
              <a:rPr lang="de-DE" sz="1800" b="1" i="0" u="none" strike="noStrike" kern="1200" baseline="0" dirty="0">
                <a:solidFill>
                  <a:srgbClr val="FF0000"/>
                </a:solidFill>
                <a:latin typeface="+mj-lt"/>
              </a:rPr>
              <a:t>ausnahmsweise gestattet.</a:t>
            </a:r>
            <a:endParaRPr lang="de-DE" sz="1400" b="0" i="0" u="none" strike="noStrike" kern="1200" baseline="0" dirty="0">
              <a:solidFill>
                <a:srgbClr val="404040"/>
              </a:solidFill>
              <a:latin typeface="+mj-lt"/>
            </a:endParaRPr>
          </a:p>
          <a:p>
            <a:pPr rtl="0"/>
            <a:endParaRPr lang="de-DE" sz="2400" b="0" i="0" u="none" strike="noStrike" kern="1200" baseline="0" dirty="0">
              <a:solidFill>
                <a:srgbClr val="404040"/>
              </a:solidFill>
              <a:latin typeface="Trebuchet MS" panose="020B0603020202020204" pitchFamily="34" charset="0"/>
            </a:endParaRPr>
          </a:p>
        </p:txBody>
      </p:sp>
    </p:spTree>
    <p:extLst>
      <p:ext uri="{BB962C8B-B14F-4D97-AF65-F5344CB8AC3E}">
        <p14:creationId xmlns:p14="http://schemas.microsoft.com/office/powerpoint/2010/main" val="10104414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BD845C-20A2-427E-8EEE-06BB97B900A6}"/>
              </a:ext>
            </a:extLst>
          </p:cNvPr>
          <p:cNvSpPr>
            <a:spLocks noGrp="1"/>
          </p:cNvSpPr>
          <p:nvPr>
            <p:ph type="title"/>
          </p:nvPr>
        </p:nvSpPr>
        <p:spPr>
          <a:xfrm>
            <a:off x="913774" y="177177"/>
            <a:ext cx="10364451" cy="1033438"/>
          </a:xfrm>
        </p:spPr>
        <p:txBody>
          <a:bodyPr>
            <a:normAutofit/>
          </a:bodyPr>
          <a:lstStyle/>
          <a:p>
            <a:r>
              <a:rPr lang="de-DE" sz="4000" b="0" i="0" u="none" strike="noStrike" kern="1200" baseline="0" dirty="0">
                <a:solidFill>
                  <a:srgbClr val="90C226"/>
                </a:solidFill>
                <a:latin typeface="Trebuchet MS" panose="020B0603020202020204" pitchFamily="34" charset="0"/>
              </a:rPr>
              <a:t>Aktuelles aus dem Schulbetrieb</a:t>
            </a:r>
            <a:endParaRPr lang="de-DE" sz="4000" dirty="0"/>
          </a:p>
        </p:txBody>
      </p:sp>
      <p:sp>
        <p:nvSpPr>
          <p:cNvPr id="4" name="Textfeld 3">
            <a:extLst>
              <a:ext uri="{FF2B5EF4-FFF2-40B4-BE49-F238E27FC236}">
                <a16:creationId xmlns:a16="http://schemas.microsoft.com/office/drawing/2014/main" id="{812E6DD5-4011-45CE-8FA2-B4D7A3F3A065}"/>
              </a:ext>
            </a:extLst>
          </p:cNvPr>
          <p:cNvSpPr txBox="1"/>
          <p:nvPr/>
        </p:nvSpPr>
        <p:spPr>
          <a:xfrm>
            <a:off x="669700" y="1787177"/>
            <a:ext cx="10715223" cy="3600986"/>
          </a:xfrm>
          <a:prstGeom prst="rect">
            <a:avLst/>
          </a:prstGeom>
          <a:noFill/>
        </p:spPr>
        <p:txBody>
          <a:bodyPr wrap="square">
            <a:spAutoFit/>
          </a:bodyPr>
          <a:lstStyle/>
          <a:p>
            <a:pPr rtl="0"/>
            <a:r>
              <a:rPr lang="de-DE" sz="2800" b="0" i="0" u="none" strike="noStrike" kern="1200" baseline="0" dirty="0">
                <a:solidFill>
                  <a:srgbClr val="404040"/>
                </a:solidFill>
                <a:latin typeface="Trebuchet MS" panose="020B0603020202020204" pitchFamily="34" charset="0"/>
              </a:rPr>
              <a:t>HBS Fürth: ca. 40-50 E-Scooter täglich </a:t>
            </a:r>
            <a:endParaRPr lang="en-US" sz="2800" b="0" i="0" u="none" strike="noStrike" kern="1200" baseline="0" dirty="0">
              <a:solidFill>
                <a:srgbClr val="404040"/>
              </a:solidFill>
              <a:latin typeface="Trebuchet MS" panose="020B0603020202020204" pitchFamily="34" charset="0"/>
            </a:endParaRPr>
          </a:p>
          <a:p>
            <a:pPr rtl="0"/>
            <a:endParaRPr lang="de-DE" sz="2800" b="0" i="0" u="none" strike="noStrike" kern="1200" baseline="0" dirty="0">
              <a:solidFill>
                <a:srgbClr val="404040"/>
              </a:solidFill>
              <a:latin typeface="Trebuchet MS" panose="020B0603020202020204" pitchFamily="34" charset="0"/>
            </a:endParaRPr>
          </a:p>
          <a:p>
            <a:pPr rtl="0"/>
            <a:r>
              <a:rPr lang="de-DE" sz="2800" b="0" i="0" u="none" strike="noStrike" kern="1200" baseline="0" dirty="0">
                <a:solidFill>
                  <a:srgbClr val="404040"/>
                </a:solidFill>
                <a:latin typeface="Trebuchet MS" panose="020B0603020202020204" pitchFamily="34" charset="0"/>
              </a:rPr>
              <a:t>2025: 16.496 Unfälle mit Personenschaden = +38,1% zum Vorjahr</a:t>
            </a:r>
          </a:p>
          <a:p>
            <a:pPr lvl="1" rtl="0">
              <a:buSzPts val="2200"/>
              <a:buFont typeface="Calibri" panose="020F0502020204030204" pitchFamily="34" charset="0"/>
              <a:buChar char="-"/>
            </a:pPr>
            <a:r>
              <a:rPr lang="de-DE" sz="2800" b="0" i="0" u="none" strike="noStrike" kern="1200" baseline="0" dirty="0">
                <a:solidFill>
                  <a:srgbClr val="404040"/>
                </a:solidFill>
                <a:latin typeface="Trebuchet MS" panose="020B0603020202020204" pitchFamily="34" charset="0"/>
              </a:rPr>
              <a:t>Fast 20%: Benutzung einer falschen Fahrbahn / Gehwege</a:t>
            </a:r>
          </a:p>
          <a:p>
            <a:pPr rtl="0"/>
            <a:r>
              <a:rPr lang="de-DE" sz="1600" b="0" i="0" u="none" strike="noStrike" kern="1200" baseline="0" dirty="0">
                <a:solidFill>
                  <a:srgbClr val="404040"/>
                </a:solidFill>
                <a:latin typeface="Trebuchet MS" panose="020B0603020202020204" pitchFamily="34" charset="0"/>
              </a:rPr>
              <a:t>Quelle: Statistisches Bundesamt, </a:t>
            </a:r>
            <a:r>
              <a:rPr lang="de-DE" sz="1600" b="0" i="0" u="none" strike="noStrike" kern="1200" baseline="0" dirty="0">
                <a:solidFill>
                  <a:srgbClr val="333333"/>
                </a:solidFill>
                <a:highlight>
                  <a:srgbClr val="FEFEFE"/>
                </a:highlight>
                <a:latin typeface="Trebuchet MS" panose="020B0603020202020204" pitchFamily="34" charset="0"/>
              </a:rPr>
              <a:t>Pressemitteilung Nr. N049 vom 16. Juli 2026</a:t>
            </a:r>
            <a:endParaRPr lang="de-DE" sz="1600" b="0" i="0" u="none" strike="noStrike" kern="1200" baseline="0" dirty="0">
              <a:solidFill>
                <a:srgbClr val="404040"/>
              </a:solidFill>
              <a:highlight>
                <a:srgbClr val="FEFEFE"/>
              </a:highlight>
              <a:latin typeface="Trebuchet MS" panose="020B0603020202020204" pitchFamily="34" charset="0"/>
            </a:endParaRPr>
          </a:p>
          <a:p>
            <a:pPr rtl="0"/>
            <a:endParaRPr lang="de-DE" sz="1600" b="0" i="0" u="none" strike="noStrike" kern="1200" baseline="0" dirty="0">
              <a:solidFill>
                <a:srgbClr val="333333"/>
              </a:solidFill>
              <a:highlight>
                <a:srgbClr val="FEFEFE"/>
              </a:highlight>
              <a:latin typeface="Trebuchet MS" panose="020B0603020202020204" pitchFamily="34" charset="0"/>
            </a:endParaRPr>
          </a:p>
          <a:p>
            <a:pPr lvl="1" rtl="0">
              <a:buSzPts val="2200"/>
              <a:buFont typeface="Calibri" panose="020F0502020204030204" pitchFamily="34" charset="0"/>
              <a:buChar char="-"/>
            </a:pPr>
            <a:r>
              <a:rPr lang="de-DE" sz="2800" b="0" i="0" u="none" strike="noStrike" kern="1200" baseline="0" dirty="0">
                <a:solidFill>
                  <a:srgbClr val="333333"/>
                </a:solidFill>
                <a:highlight>
                  <a:srgbClr val="FEFEFE"/>
                </a:highlight>
                <a:latin typeface="Trebuchet MS" panose="020B0603020202020204" pitchFamily="34" charset="0"/>
              </a:rPr>
              <a:t>Auch vermehrt Unfälle im schulischen Kontext</a:t>
            </a:r>
          </a:p>
          <a:p>
            <a:pPr lvl="1" rtl="0"/>
            <a:endParaRPr lang="de-DE" sz="2800" b="0" i="0" u="none" strike="noStrike" kern="1200" baseline="0" dirty="0">
              <a:solidFill>
                <a:srgbClr val="333333"/>
              </a:solidFill>
              <a:highlight>
                <a:srgbClr val="FEFEFE"/>
              </a:highlight>
              <a:latin typeface="Trebuchet MS" panose="020B0603020202020204" pitchFamily="34" charset="0"/>
            </a:endParaRPr>
          </a:p>
          <a:p>
            <a:pPr lvl="1" rtl="0">
              <a:buSzPts val="2200"/>
              <a:buFont typeface="Calibri" panose="020F0502020204030204" pitchFamily="34" charset="0"/>
              <a:buChar char="-"/>
            </a:pPr>
            <a:r>
              <a:rPr lang="de-DE" sz="2800" b="0" i="0" u="none" strike="noStrike" kern="1200" baseline="0" dirty="0">
                <a:solidFill>
                  <a:srgbClr val="333333"/>
                </a:solidFill>
                <a:highlight>
                  <a:srgbClr val="FEFEFE"/>
                </a:highlight>
                <a:latin typeface="Trebuchet MS" panose="020B0603020202020204" pitchFamily="34" charset="0"/>
              </a:rPr>
              <a:t>Sensibilisierungsworkshops mit Polizei </a:t>
            </a:r>
          </a:p>
        </p:txBody>
      </p:sp>
    </p:spTree>
    <p:extLst>
      <p:ext uri="{BB962C8B-B14F-4D97-AF65-F5344CB8AC3E}">
        <p14:creationId xmlns:p14="http://schemas.microsoft.com/office/powerpoint/2010/main" val="30706617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740A60-933E-44B1-B4CB-8A89115FB679}"/>
              </a:ext>
            </a:extLst>
          </p:cNvPr>
          <p:cNvSpPr>
            <a:spLocks noGrp="1"/>
          </p:cNvSpPr>
          <p:nvPr>
            <p:ph type="title"/>
          </p:nvPr>
        </p:nvSpPr>
        <p:spPr>
          <a:xfrm>
            <a:off x="913775" y="618518"/>
            <a:ext cx="10364451" cy="798088"/>
          </a:xfrm>
        </p:spPr>
        <p:txBody>
          <a:bodyPr>
            <a:normAutofit/>
          </a:bodyPr>
          <a:lstStyle/>
          <a:p>
            <a:r>
              <a:rPr lang="de-DE" sz="3200" b="0" i="0" u="none" strike="noStrike" kern="1200" baseline="0" dirty="0">
                <a:solidFill>
                  <a:srgbClr val="90C226"/>
                </a:solidFill>
                <a:latin typeface="Trebuchet MS" panose="020B0603020202020204" pitchFamily="34" charset="0"/>
              </a:rPr>
              <a:t>Aktuelles aus dem Schulbetrieb</a:t>
            </a:r>
            <a:endParaRPr lang="de-DE" sz="3200" dirty="0"/>
          </a:p>
        </p:txBody>
      </p:sp>
      <p:pic>
        <p:nvPicPr>
          <p:cNvPr id="4" name="Grafik 3">
            <a:extLst>
              <a:ext uri="{FF2B5EF4-FFF2-40B4-BE49-F238E27FC236}">
                <a16:creationId xmlns:a16="http://schemas.microsoft.com/office/drawing/2014/main" id="{1FF8C01E-457C-4E6D-9FA5-21F3311CCD24}"/>
              </a:ext>
            </a:extLst>
          </p:cNvPr>
          <p:cNvPicPr>
            <a:picLocks noChangeAspect="1"/>
          </p:cNvPicPr>
          <p:nvPr/>
        </p:nvPicPr>
        <p:blipFill>
          <a:blip r:embed="rId2"/>
          <a:stretch>
            <a:fillRect/>
          </a:stretch>
        </p:blipFill>
        <p:spPr>
          <a:xfrm>
            <a:off x="1291483" y="1416605"/>
            <a:ext cx="8862060" cy="4989576"/>
          </a:xfrm>
          <a:prstGeom prst="rect">
            <a:avLst/>
          </a:prstGeom>
        </p:spPr>
      </p:pic>
    </p:spTree>
    <p:extLst>
      <p:ext uri="{BB962C8B-B14F-4D97-AF65-F5344CB8AC3E}">
        <p14:creationId xmlns:p14="http://schemas.microsoft.com/office/powerpoint/2010/main" val="31224064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518BC20-392D-4C00-A2E9-D456FBA68B30}"/>
              </a:ext>
            </a:extLst>
          </p:cNvPr>
          <p:cNvSpPr>
            <a:spLocks noGrp="1"/>
          </p:cNvSpPr>
          <p:nvPr>
            <p:ph type="title"/>
          </p:nvPr>
        </p:nvSpPr>
        <p:spPr>
          <a:xfrm>
            <a:off x="913775" y="618518"/>
            <a:ext cx="10364451" cy="888310"/>
          </a:xfrm>
        </p:spPr>
        <p:txBody>
          <a:bodyPr>
            <a:normAutofit/>
          </a:bodyPr>
          <a:lstStyle/>
          <a:p>
            <a:r>
              <a:rPr lang="de-DE" b="0" i="0" u="none" strike="noStrike" kern="1200" baseline="0" dirty="0">
                <a:solidFill>
                  <a:srgbClr val="90C226"/>
                </a:solidFill>
                <a:latin typeface="Trebuchet MS" panose="020B0603020202020204" pitchFamily="34" charset="0"/>
              </a:rPr>
              <a:t>Aktuelles aus dem Schulbetrieb</a:t>
            </a:r>
            <a:endParaRPr lang="de-DE" dirty="0"/>
          </a:p>
        </p:txBody>
      </p:sp>
      <p:sp>
        <p:nvSpPr>
          <p:cNvPr id="4" name="Textfeld 3">
            <a:extLst>
              <a:ext uri="{FF2B5EF4-FFF2-40B4-BE49-F238E27FC236}">
                <a16:creationId xmlns:a16="http://schemas.microsoft.com/office/drawing/2014/main" id="{3D771FFA-70E7-438D-9F56-25DC1F84251C}"/>
              </a:ext>
            </a:extLst>
          </p:cNvPr>
          <p:cNvSpPr txBox="1"/>
          <p:nvPr/>
        </p:nvSpPr>
        <p:spPr>
          <a:xfrm>
            <a:off x="618186" y="1626086"/>
            <a:ext cx="10560676" cy="4524315"/>
          </a:xfrm>
          <a:prstGeom prst="rect">
            <a:avLst/>
          </a:prstGeom>
          <a:noFill/>
        </p:spPr>
        <p:txBody>
          <a:bodyPr wrap="square">
            <a:spAutoFit/>
          </a:bodyPr>
          <a:lstStyle/>
          <a:p>
            <a:pPr rtl="0"/>
            <a:r>
              <a:rPr lang="de-DE" sz="2800" b="0" i="0" u="none" strike="noStrike" kern="1200" baseline="0" dirty="0">
                <a:solidFill>
                  <a:srgbClr val="404040"/>
                </a:solidFill>
                <a:latin typeface="+mj-lt"/>
              </a:rPr>
              <a:t>Waffen an Schulen</a:t>
            </a:r>
          </a:p>
          <a:p>
            <a:pPr rtl="0">
              <a:buSzPts val="1400"/>
              <a:buFont typeface="Wingdings 3" panose="05040102010807070707" pitchFamily="18" charset="2"/>
              <a:buChar char=""/>
            </a:pPr>
            <a:r>
              <a:rPr lang="de-DE" sz="2000" b="0" i="0" u="none" strike="noStrike" kern="1200" baseline="0" dirty="0">
                <a:solidFill>
                  <a:srgbClr val="404040"/>
                </a:solidFill>
                <a:latin typeface="+mj-lt"/>
              </a:rPr>
              <a:t>Es wird untersagt, Waffen mit in die Schule, auf das </a:t>
            </a:r>
            <a:r>
              <a:rPr lang="de-DE" sz="2000" b="1" i="0" u="none" strike="noStrike" kern="1200" baseline="0" dirty="0">
                <a:solidFill>
                  <a:srgbClr val="404040"/>
                </a:solidFill>
                <a:latin typeface="+mj-lt"/>
              </a:rPr>
              <a:t>Schulgelände</a:t>
            </a:r>
            <a:r>
              <a:rPr lang="de-DE" sz="2000" b="0" i="0" u="none" strike="noStrike" kern="1200" baseline="0" dirty="0">
                <a:solidFill>
                  <a:srgbClr val="404040"/>
                </a:solidFill>
                <a:latin typeface="+mj-lt"/>
              </a:rPr>
              <a:t> oder zu </a:t>
            </a:r>
            <a:r>
              <a:rPr lang="de-DE" sz="2000" b="1" i="0" u="none" strike="noStrike" kern="1200" baseline="0" dirty="0">
                <a:solidFill>
                  <a:srgbClr val="404040"/>
                </a:solidFill>
                <a:latin typeface="+mj-lt"/>
              </a:rPr>
              <a:t>Schulveranstaltungen</a:t>
            </a:r>
            <a:r>
              <a:rPr lang="de-DE" sz="2000" b="0" i="0" u="none" strike="noStrike" kern="1200" baseline="0" dirty="0">
                <a:solidFill>
                  <a:srgbClr val="404040"/>
                </a:solidFill>
                <a:latin typeface="+mj-lt"/>
              </a:rPr>
              <a:t> zu bringen oder bei sich zu führen. Dazu gehören </a:t>
            </a:r>
            <a:r>
              <a:rPr lang="de-DE" sz="2000" b="0" i="0" u="none" strike="noStrike" kern="1200" baseline="0" dirty="0">
                <a:solidFill>
                  <a:srgbClr val="FF0000"/>
                </a:solidFill>
                <a:latin typeface="+mj-lt"/>
              </a:rPr>
              <a:t>insbesondere </a:t>
            </a:r>
            <a:r>
              <a:rPr lang="de-DE" sz="2000" b="1" i="0" u="none" strike="noStrike" kern="1200" baseline="0" dirty="0">
                <a:solidFill>
                  <a:srgbClr val="FF0000"/>
                </a:solidFill>
                <a:latin typeface="+mj-lt"/>
              </a:rPr>
              <a:t>Schusswaffen</a:t>
            </a:r>
            <a:r>
              <a:rPr lang="de-DE" sz="2000" b="0" i="0" u="none" strike="noStrike" kern="1200" baseline="0" dirty="0">
                <a:solidFill>
                  <a:srgbClr val="FF0000"/>
                </a:solidFill>
                <a:latin typeface="+mj-lt"/>
              </a:rPr>
              <a:t>, </a:t>
            </a:r>
            <a:r>
              <a:rPr lang="de-DE" sz="2000" b="1" i="0" u="none" strike="noStrike" kern="1200" baseline="0" dirty="0">
                <a:solidFill>
                  <a:srgbClr val="FF0000"/>
                </a:solidFill>
                <a:latin typeface="+mj-lt"/>
              </a:rPr>
              <a:t>Hieb-</a:t>
            </a:r>
            <a:r>
              <a:rPr lang="de-DE" sz="2000" b="0" i="0" u="none" strike="noStrike" kern="1200" baseline="0" dirty="0">
                <a:solidFill>
                  <a:srgbClr val="FF0000"/>
                </a:solidFill>
                <a:latin typeface="+mj-lt"/>
              </a:rPr>
              <a:t>, </a:t>
            </a:r>
            <a:r>
              <a:rPr lang="de-DE" sz="2000" b="1" i="0" u="none" strike="noStrike" kern="1200" baseline="0" dirty="0">
                <a:solidFill>
                  <a:srgbClr val="FF0000"/>
                </a:solidFill>
                <a:latin typeface="+mj-lt"/>
              </a:rPr>
              <a:t>Stoß-</a:t>
            </a:r>
            <a:r>
              <a:rPr lang="de-DE" sz="2000" b="0" i="0" u="none" strike="noStrike" kern="1200" baseline="0" dirty="0">
                <a:solidFill>
                  <a:srgbClr val="FF0000"/>
                </a:solidFill>
                <a:latin typeface="+mj-lt"/>
              </a:rPr>
              <a:t> und </a:t>
            </a:r>
            <a:r>
              <a:rPr lang="de-DE" sz="2000" b="1" i="0" u="none" strike="noStrike" kern="1200" baseline="0" dirty="0">
                <a:solidFill>
                  <a:srgbClr val="FF0000"/>
                </a:solidFill>
                <a:latin typeface="+mj-lt"/>
              </a:rPr>
              <a:t>Stichwaffen</a:t>
            </a:r>
            <a:r>
              <a:rPr lang="de-DE" sz="2000" b="0" i="0" u="none" strike="noStrike" kern="1200" baseline="0" dirty="0">
                <a:solidFill>
                  <a:srgbClr val="FF0000"/>
                </a:solidFill>
                <a:latin typeface="+mj-lt"/>
              </a:rPr>
              <a:t> sowie </a:t>
            </a:r>
            <a:r>
              <a:rPr lang="de-DE" sz="2000" b="1" i="0" u="none" strike="noStrike" kern="1200" baseline="0" dirty="0">
                <a:solidFill>
                  <a:srgbClr val="FF0000"/>
                </a:solidFill>
                <a:latin typeface="+mj-lt"/>
              </a:rPr>
              <a:t>Elektroschockgeräte</a:t>
            </a:r>
            <a:r>
              <a:rPr lang="de-DE" sz="2000" b="0" i="0" u="none" strike="noStrike" kern="1200" baseline="0" dirty="0">
                <a:solidFill>
                  <a:srgbClr val="FF0000"/>
                </a:solidFill>
                <a:latin typeface="+mj-lt"/>
              </a:rPr>
              <a:t>, </a:t>
            </a:r>
            <a:r>
              <a:rPr lang="de-DE" sz="2000" b="1" i="0" u="none" strike="noStrike" kern="1200" baseline="0" dirty="0">
                <a:solidFill>
                  <a:srgbClr val="FF0000"/>
                </a:solidFill>
                <a:latin typeface="+mj-lt"/>
              </a:rPr>
              <a:t>Druckluft-</a:t>
            </a:r>
            <a:r>
              <a:rPr lang="de-DE" sz="2000" b="0" i="0" u="none" strike="noStrike" kern="1200" baseline="0" dirty="0">
                <a:solidFill>
                  <a:srgbClr val="FF0000"/>
                </a:solidFill>
                <a:latin typeface="+mj-lt"/>
              </a:rPr>
              <a:t> und </a:t>
            </a:r>
            <a:r>
              <a:rPr lang="de-DE" sz="2000" b="1" i="0" u="none" strike="noStrike" kern="1200" baseline="0" dirty="0">
                <a:solidFill>
                  <a:srgbClr val="FF0000"/>
                </a:solidFill>
                <a:latin typeface="+mj-lt"/>
              </a:rPr>
              <a:t>Federdruckwaffen</a:t>
            </a:r>
            <a:r>
              <a:rPr lang="de-DE" sz="2000" b="0" i="0" u="none" strike="noStrike" kern="1200" baseline="0" dirty="0">
                <a:solidFill>
                  <a:srgbClr val="FF0000"/>
                </a:solidFill>
                <a:latin typeface="+mj-lt"/>
              </a:rPr>
              <a:t>, </a:t>
            </a:r>
            <a:r>
              <a:rPr lang="de-DE" sz="2000" b="1" i="0" u="none" strike="noStrike" kern="1200" baseline="0" dirty="0">
                <a:solidFill>
                  <a:srgbClr val="FF0000"/>
                </a:solidFill>
                <a:latin typeface="+mj-lt"/>
              </a:rPr>
              <a:t>Schreckschuss</a:t>
            </a:r>
            <a:r>
              <a:rPr lang="de-DE" sz="2000" b="0" i="0" u="none" strike="noStrike" kern="1200" baseline="0" dirty="0">
                <a:solidFill>
                  <a:srgbClr val="FF0000"/>
                </a:solidFill>
                <a:latin typeface="+mj-lt"/>
              </a:rPr>
              <a:t>, </a:t>
            </a:r>
            <a:r>
              <a:rPr lang="de-DE" sz="2000" b="1" i="0" u="none" strike="noStrike" kern="1200" baseline="0" dirty="0">
                <a:solidFill>
                  <a:srgbClr val="FF0000"/>
                </a:solidFill>
                <a:latin typeface="+mj-lt"/>
              </a:rPr>
              <a:t>Reizstoff-</a:t>
            </a:r>
            <a:r>
              <a:rPr lang="de-DE" sz="2000" b="0" i="0" u="none" strike="noStrike" kern="1200" baseline="0" dirty="0">
                <a:solidFill>
                  <a:srgbClr val="FF0000"/>
                </a:solidFill>
                <a:latin typeface="+mj-lt"/>
              </a:rPr>
              <a:t> und </a:t>
            </a:r>
            <a:r>
              <a:rPr lang="de-DE" sz="2000" b="1" i="0" u="none" strike="noStrike" kern="1200" baseline="0" dirty="0">
                <a:solidFill>
                  <a:srgbClr val="FF0000"/>
                </a:solidFill>
                <a:latin typeface="+mj-lt"/>
              </a:rPr>
              <a:t>Signalwaffen</a:t>
            </a:r>
            <a:r>
              <a:rPr lang="de-DE" sz="2000" b="0" i="0" u="none" strike="noStrike" kern="1200" baseline="0" dirty="0">
                <a:solidFill>
                  <a:srgbClr val="FF0000"/>
                </a:solidFill>
                <a:latin typeface="+mj-lt"/>
              </a:rPr>
              <a:t> und </a:t>
            </a:r>
            <a:r>
              <a:rPr lang="de-DE" sz="2000" b="1" i="0" u="none" strike="noStrike" kern="1200" baseline="0" dirty="0">
                <a:solidFill>
                  <a:srgbClr val="FF0000"/>
                </a:solidFill>
                <a:latin typeface="+mj-lt"/>
              </a:rPr>
              <a:t>Schlagstöcke</a:t>
            </a:r>
            <a:r>
              <a:rPr lang="de-DE" sz="2000" b="0" i="0" u="none" strike="noStrike" kern="1200" baseline="0" dirty="0">
                <a:solidFill>
                  <a:srgbClr val="FF0000"/>
                </a:solidFill>
                <a:latin typeface="+mj-lt"/>
              </a:rPr>
              <a:t>.</a:t>
            </a:r>
            <a:r>
              <a:rPr lang="de-DE" sz="2000" b="0" i="0" u="none" strike="noStrike" kern="1200" baseline="0" dirty="0">
                <a:solidFill>
                  <a:srgbClr val="404040"/>
                </a:solidFill>
                <a:latin typeface="+mj-lt"/>
              </a:rPr>
              <a:t> Bereits auf Grund des Waffengesetzes untersagt ist das Führen verbotener Waffen (insbesondere sog. </a:t>
            </a:r>
            <a:r>
              <a:rPr lang="de-DE" sz="2000" b="1" i="0" u="none" strike="noStrike" kern="1200" baseline="0" dirty="0">
                <a:solidFill>
                  <a:srgbClr val="FF0000"/>
                </a:solidFill>
                <a:latin typeface="+mj-lt"/>
              </a:rPr>
              <a:t>Butterflymesser, Faustmesser, Springmesser, Fallmesser, Stahlruten, Totschläger, Schlagringe</a:t>
            </a:r>
            <a:r>
              <a:rPr lang="de-DE" sz="2000" b="0" i="0" u="none" strike="noStrike" kern="1200" baseline="0" dirty="0">
                <a:solidFill>
                  <a:srgbClr val="404040"/>
                </a:solidFill>
                <a:latin typeface="+mj-lt"/>
              </a:rPr>
              <a:t>).</a:t>
            </a:r>
          </a:p>
          <a:p>
            <a:pPr rtl="0">
              <a:buSzPts val="1400"/>
            </a:pPr>
            <a:r>
              <a:rPr lang="de-DE" sz="2000" b="0" i="0" u="none" strike="noStrike" kern="1200" baseline="0" dirty="0">
                <a:solidFill>
                  <a:srgbClr val="404040"/>
                </a:solidFill>
                <a:latin typeface="+mj-lt"/>
              </a:rPr>
              <a:t> </a:t>
            </a:r>
          </a:p>
          <a:p>
            <a:pPr rtl="0">
              <a:buSzPts val="1400"/>
              <a:buFont typeface="Wingdings 3" panose="05040102010807070707" pitchFamily="18" charset="2"/>
              <a:buChar char=""/>
            </a:pPr>
            <a:r>
              <a:rPr lang="de-DE" sz="2000" b="0" i="0" u="none" strike="noStrike" kern="1200" baseline="0" dirty="0">
                <a:solidFill>
                  <a:srgbClr val="404040"/>
                </a:solidFill>
                <a:latin typeface="+mj-lt"/>
              </a:rPr>
              <a:t>Das Verbot erstreckt sich auch auf </a:t>
            </a:r>
            <a:r>
              <a:rPr lang="de-DE" sz="2000" b="1" i="0" u="none" strike="noStrike" kern="1200" baseline="0" dirty="0">
                <a:solidFill>
                  <a:srgbClr val="FF0000"/>
                </a:solidFill>
                <a:latin typeface="+mj-lt"/>
              </a:rPr>
              <a:t>gleichgestellte Gegenstände </a:t>
            </a:r>
            <a:r>
              <a:rPr lang="de-DE" sz="2000" b="0" i="0" u="none" strike="noStrike" kern="1200" baseline="0" dirty="0">
                <a:solidFill>
                  <a:srgbClr val="404040"/>
                </a:solidFill>
                <a:latin typeface="+mj-lt"/>
              </a:rPr>
              <a:t>(zum Beispiel </a:t>
            </a:r>
            <a:r>
              <a:rPr lang="de-DE" sz="2000" b="1" i="0" u="none" strike="noStrike" kern="1200" baseline="0" dirty="0">
                <a:solidFill>
                  <a:srgbClr val="FF0000"/>
                </a:solidFill>
                <a:latin typeface="+mj-lt"/>
              </a:rPr>
              <a:t>Armbrüste</a:t>
            </a:r>
            <a:r>
              <a:rPr lang="de-DE" sz="2000" b="0" i="0" u="none" strike="noStrike" kern="1200" baseline="0" dirty="0">
                <a:solidFill>
                  <a:srgbClr val="FF0000"/>
                </a:solidFill>
                <a:latin typeface="+mj-lt"/>
              </a:rPr>
              <a:t> und </a:t>
            </a:r>
            <a:r>
              <a:rPr lang="de-DE" sz="2000" b="1" i="0" u="none" strike="noStrike" kern="1200" baseline="0" dirty="0">
                <a:solidFill>
                  <a:srgbClr val="FF0000"/>
                </a:solidFill>
                <a:latin typeface="+mj-lt"/>
              </a:rPr>
              <a:t>Pfeilabschussgeräte</a:t>
            </a:r>
            <a:r>
              <a:rPr lang="de-DE" sz="2000" b="0" i="0" u="none" strike="noStrike" kern="1200" baseline="0" dirty="0">
                <a:solidFill>
                  <a:srgbClr val="404040"/>
                </a:solidFill>
                <a:latin typeface="+mj-lt"/>
              </a:rPr>
              <a:t>) sowie auf </a:t>
            </a:r>
            <a:r>
              <a:rPr lang="de-DE" sz="2000" b="1" i="0" u="none" strike="noStrike" kern="1200" baseline="0" dirty="0">
                <a:solidFill>
                  <a:srgbClr val="FF0000"/>
                </a:solidFill>
                <a:latin typeface="+mj-lt"/>
              </a:rPr>
              <a:t>gefährliche Gegenstände </a:t>
            </a:r>
            <a:r>
              <a:rPr lang="de-DE" sz="2000" b="0" i="0" u="none" strike="noStrike" kern="1200" baseline="0" dirty="0">
                <a:solidFill>
                  <a:srgbClr val="404040"/>
                </a:solidFill>
                <a:latin typeface="+mj-lt"/>
              </a:rPr>
              <a:t>wie zum Beispiel </a:t>
            </a:r>
            <a:r>
              <a:rPr lang="de-DE" sz="2000" b="1" i="0" u="none" strike="noStrike" kern="1200" baseline="0" dirty="0">
                <a:solidFill>
                  <a:srgbClr val="FF0000"/>
                </a:solidFill>
                <a:latin typeface="+mj-lt"/>
              </a:rPr>
              <a:t>Messer aller Art</a:t>
            </a:r>
            <a:r>
              <a:rPr lang="de-DE" sz="2000" b="0" i="0" u="none" strike="noStrike" kern="1200" baseline="0" dirty="0">
                <a:solidFill>
                  <a:srgbClr val="404040"/>
                </a:solidFill>
                <a:latin typeface="+mj-lt"/>
              </a:rPr>
              <a:t>.</a:t>
            </a:r>
          </a:p>
          <a:p>
            <a:pPr rtl="0">
              <a:buSzPts val="1400"/>
            </a:pPr>
            <a:endParaRPr lang="de-DE" sz="2000" b="0" i="0" u="none" strike="noStrike" kern="1200" baseline="0" dirty="0">
              <a:solidFill>
                <a:srgbClr val="404040"/>
              </a:solidFill>
              <a:latin typeface="+mj-lt"/>
            </a:endParaRPr>
          </a:p>
          <a:p>
            <a:pPr rtl="0">
              <a:buSzPts val="1400"/>
              <a:buFont typeface="Wingdings 3" panose="05040102010807070707" pitchFamily="18" charset="2"/>
              <a:buChar char=""/>
            </a:pPr>
            <a:r>
              <a:rPr lang="de-DE" sz="2000" b="0" i="0" u="none" strike="noStrike" kern="1200" baseline="0" dirty="0">
                <a:solidFill>
                  <a:srgbClr val="404040"/>
                </a:solidFill>
                <a:latin typeface="+mj-lt"/>
              </a:rPr>
              <a:t>Untersagt wird auch das </a:t>
            </a:r>
            <a:r>
              <a:rPr lang="de-DE" sz="2000" b="1" i="0" u="none" strike="noStrike" kern="1200" baseline="0" dirty="0">
                <a:solidFill>
                  <a:srgbClr val="FF0000"/>
                </a:solidFill>
                <a:latin typeface="+mj-lt"/>
              </a:rPr>
              <a:t>Mitbringen oder Beisichführen </a:t>
            </a:r>
            <a:r>
              <a:rPr lang="de-DE" sz="2000" b="0" i="0" u="none" strike="noStrike" kern="1200" baseline="0" dirty="0">
                <a:solidFill>
                  <a:srgbClr val="404040"/>
                </a:solidFill>
                <a:latin typeface="+mj-lt"/>
              </a:rPr>
              <a:t>von </a:t>
            </a:r>
            <a:r>
              <a:rPr lang="de-DE" sz="2000" b="1" i="0" u="none" strike="noStrike" kern="1200" baseline="0" dirty="0">
                <a:solidFill>
                  <a:srgbClr val="FF0000"/>
                </a:solidFill>
                <a:latin typeface="+mj-lt"/>
              </a:rPr>
              <a:t>Nachbildungen von Waffen</a:t>
            </a:r>
            <a:r>
              <a:rPr lang="de-DE" sz="2000" b="0" i="0" u="none" strike="noStrike" kern="1200" baseline="0" dirty="0">
                <a:solidFill>
                  <a:srgbClr val="404040"/>
                </a:solidFill>
                <a:latin typeface="+mj-lt"/>
              </a:rPr>
              <a:t>, die aufgrund ihres äußeren Erscheinungsbildes mit Waffen i. S. des Waffengesetzes verwechselt werden können.</a:t>
            </a:r>
          </a:p>
        </p:txBody>
      </p:sp>
    </p:spTree>
    <p:extLst>
      <p:ext uri="{BB962C8B-B14F-4D97-AF65-F5344CB8AC3E}">
        <p14:creationId xmlns:p14="http://schemas.microsoft.com/office/powerpoint/2010/main" val="16222314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67DC1679-40EB-4E2D-8DD0-811B50F2CB16}"/>
              </a:ext>
            </a:extLst>
          </p:cNvPr>
          <p:cNvSpPr>
            <a:spLocks noGrp="1"/>
          </p:cNvSpPr>
          <p:nvPr>
            <p:ph type="title"/>
          </p:nvPr>
        </p:nvSpPr>
        <p:spPr/>
        <p:txBody>
          <a:bodyPr>
            <a:normAutofit/>
          </a:bodyPr>
          <a:lstStyle/>
          <a:p>
            <a:r>
              <a:rPr lang="de-DE" sz="4400" b="0" i="0" u="none" strike="noStrike" kern="1200" baseline="0" dirty="0">
                <a:solidFill>
                  <a:srgbClr val="90C226"/>
                </a:solidFill>
                <a:latin typeface="Trebuchet MS" panose="020B0603020202020204" pitchFamily="34" charset="0"/>
              </a:rPr>
              <a:t>Aktuelles aus dem Schulbetrieb</a:t>
            </a:r>
            <a:endParaRPr lang="de-DE" sz="4400" dirty="0"/>
          </a:p>
        </p:txBody>
      </p:sp>
      <p:sp>
        <p:nvSpPr>
          <p:cNvPr id="6" name="Textfeld 5">
            <a:extLst>
              <a:ext uri="{FF2B5EF4-FFF2-40B4-BE49-F238E27FC236}">
                <a16:creationId xmlns:a16="http://schemas.microsoft.com/office/drawing/2014/main" id="{D7184E23-6EB3-47C2-99B9-6C0608A2A70B}"/>
              </a:ext>
            </a:extLst>
          </p:cNvPr>
          <p:cNvSpPr txBox="1"/>
          <p:nvPr/>
        </p:nvSpPr>
        <p:spPr>
          <a:xfrm>
            <a:off x="785612" y="2214694"/>
            <a:ext cx="11269014" cy="4031873"/>
          </a:xfrm>
          <a:prstGeom prst="rect">
            <a:avLst/>
          </a:prstGeom>
          <a:noFill/>
        </p:spPr>
        <p:txBody>
          <a:bodyPr wrap="square">
            <a:spAutoFit/>
          </a:bodyPr>
          <a:lstStyle/>
          <a:p>
            <a:pPr rtl="0"/>
            <a:r>
              <a:rPr lang="de-DE" sz="3200" b="1" i="0" u="none" strike="noStrike" kern="1200" baseline="0" dirty="0">
                <a:solidFill>
                  <a:srgbClr val="404040"/>
                </a:solidFill>
                <a:latin typeface="+mj-lt"/>
              </a:rPr>
              <a:t>Fehlzeitenmanagement</a:t>
            </a:r>
            <a:r>
              <a:rPr lang="de-DE" sz="3200" b="0" i="0" u="none" strike="noStrike" kern="1200" baseline="0" dirty="0">
                <a:solidFill>
                  <a:srgbClr val="404040"/>
                </a:solidFill>
                <a:latin typeface="+mj-lt"/>
              </a:rPr>
              <a:t>: </a:t>
            </a:r>
          </a:p>
          <a:p>
            <a:pPr rtl="0"/>
            <a:endParaRPr lang="de-DE" sz="3200" b="0" i="0" u="none" strike="noStrike" kern="1200" baseline="0" dirty="0">
              <a:solidFill>
                <a:srgbClr val="404040"/>
              </a:solidFill>
              <a:latin typeface="+mj-lt"/>
            </a:endParaRPr>
          </a:p>
          <a:p>
            <a:pPr rtl="0"/>
            <a:r>
              <a:rPr lang="de-DE" sz="3200" b="0" i="0" u="none" strike="noStrike" kern="1200" baseline="0" dirty="0" err="1">
                <a:solidFill>
                  <a:srgbClr val="404040"/>
                </a:solidFill>
                <a:latin typeface="+mj-lt"/>
              </a:rPr>
              <a:t>SuS</a:t>
            </a:r>
            <a:r>
              <a:rPr lang="de-DE" sz="3200" b="0" i="0" u="none" strike="noStrike" kern="1200" baseline="0" dirty="0">
                <a:solidFill>
                  <a:srgbClr val="404040"/>
                </a:solidFill>
                <a:latin typeface="+mj-lt"/>
              </a:rPr>
              <a:t> fehlen -&gt; Fachlehrkraft trägt ein "fehlend"</a:t>
            </a:r>
          </a:p>
          <a:p>
            <a:pPr rtl="0"/>
            <a:endParaRPr lang="de-DE" sz="3200" b="0" i="0" u="none" strike="noStrike" kern="1200" baseline="0" dirty="0">
              <a:solidFill>
                <a:srgbClr val="404040"/>
              </a:solidFill>
              <a:latin typeface="+mj-lt"/>
            </a:endParaRPr>
          </a:p>
          <a:p>
            <a:pPr rtl="0"/>
            <a:r>
              <a:rPr lang="de-DE" sz="3200" b="0" i="0" u="none" strike="noStrike" kern="1200" baseline="0" dirty="0">
                <a:solidFill>
                  <a:srgbClr val="404040"/>
                </a:solidFill>
                <a:latin typeface="+mj-lt"/>
              </a:rPr>
              <a:t>Alle Entschuldigungen / Atteste -&gt; Klassenlehrkraft </a:t>
            </a:r>
          </a:p>
          <a:p>
            <a:pPr rtl="0"/>
            <a:endParaRPr lang="de-DE" sz="3200" b="0" i="0" u="none" strike="noStrike" kern="1200" baseline="0" dirty="0">
              <a:solidFill>
                <a:srgbClr val="404040"/>
              </a:solidFill>
              <a:latin typeface="+mj-lt"/>
            </a:endParaRPr>
          </a:p>
          <a:p>
            <a:pPr rtl="0"/>
            <a:r>
              <a:rPr lang="de-DE" sz="3200" b="0" i="0" u="none" strike="noStrike" kern="1200" baseline="0" dirty="0">
                <a:solidFill>
                  <a:srgbClr val="404040"/>
                </a:solidFill>
                <a:latin typeface="+mj-lt"/>
              </a:rPr>
              <a:t>Kein individuelles Entschuldigen per Lanis bei normaler Krankheit notwendig</a:t>
            </a:r>
          </a:p>
        </p:txBody>
      </p:sp>
    </p:spTree>
    <p:extLst>
      <p:ext uri="{BB962C8B-B14F-4D97-AF65-F5344CB8AC3E}">
        <p14:creationId xmlns:p14="http://schemas.microsoft.com/office/powerpoint/2010/main" val="34796941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4800" dirty="0">
                <a:solidFill>
                  <a:srgbClr val="92D050"/>
                </a:solidFill>
              </a:rPr>
              <a:t>Abschlussprüfungen</a:t>
            </a:r>
          </a:p>
        </p:txBody>
      </p:sp>
      <p:sp>
        <p:nvSpPr>
          <p:cNvPr id="3" name="Textplatzhalter 2"/>
          <p:cNvSpPr>
            <a:spLocks noGrp="1"/>
          </p:cNvSpPr>
          <p:nvPr>
            <p:ph type="body" idx="1"/>
          </p:nvPr>
        </p:nvSpPr>
        <p:spPr/>
        <p:txBody>
          <a:bodyPr/>
          <a:lstStyle/>
          <a:p>
            <a:r>
              <a:rPr lang="de-DE" dirty="0"/>
              <a:t>Präsentationsprüfung</a:t>
            </a:r>
          </a:p>
        </p:txBody>
      </p:sp>
      <p:sp>
        <p:nvSpPr>
          <p:cNvPr id="4" name="Textplatzhalter 3"/>
          <p:cNvSpPr>
            <a:spLocks noGrp="1"/>
          </p:cNvSpPr>
          <p:nvPr>
            <p:ph type="body" sz="quarter" idx="3"/>
          </p:nvPr>
        </p:nvSpPr>
        <p:spPr/>
        <p:txBody>
          <a:bodyPr/>
          <a:lstStyle/>
          <a:p>
            <a:r>
              <a:rPr lang="de-DE" dirty="0"/>
              <a:t>Schriftliche Abschlussprüfung</a:t>
            </a:r>
          </a:p>
        </p:txBody>
      </p:sp>
      <p:sp>
        <p:nvSpPr>
          <p:cNvPr id="5" name="Inhaltsplatzhalter 4"/>
          <p:cNvSpPr>
            <a:spLocks noGrp="1"/>
          </p:cNvSpPr>
          <p:nvPr>
            <p:ph sz="quarter" idx="13"/>
          </p:nvPr>
        </p:nvSpPr>
        <p:spPr/>
        <p:txBody>
          <a:bodyPr/>
          <a:lstStyle/>
          <a:p>
            <a:r>
              <a:rPr lang="de-DE" dirty="0">
                <a:solidFill>
                  <a:srgbClr val="FF0000"/>
                </a:solidFill>
              </a:rPr>
              <a:t>NEU:</a:t>
            </a:r>
            <a:r>
              <a:rPr lang="de-DE" dirty="0"/>
              <a:t> Portfolio</a:t>
            </a:r>
          </a:p>
          <a:p>
            <a:r>
              <a:rPr lang="de-DE" dirty="0"/>
              <a:t>Präsentation</a:t>
            </a:r>
          </a:p>
        </p:txBody>
      </p:sp>
      <p:sp>
        <p:nvSpPr>
          <p:cNvPr id="6" name="Inhaltsplatzhalter 5"/>
          <p:cNvSpPr>
            <a:spLocks noGrp="1"/>
          </p:cNvSpPr>
          <p:nvPr>
            <p:ph sz="quarter" idx="14"/>
          </p:nvPr>
        </p:nvSpPr>
        <p:spPr/>
        <p:txBody>
          <a:bodyPr/>
          <a:lstStyle/>
          <a:p>
            <a:r>
              <a:rPr lang="de-DE" dirty="0"/>
              <a:t>Deutsch</a:t>
            </a:r>
          </a:p>
          <a:p>
            <a:r>
              <a:rPr lang="de-DE" dirty="0"/>
              <a:t>Mathematik</a:t>
            </a:r>
          </a:p>
          <a:p>
            <a:r>
              <a:rPr lang="de-DE" dirty="0"/>
              <a:t>Englisch</a:t>
            </a:r>
          </a:p>
        </p:txBody>
      </p:sp>
    </p:spTree>
    <p:extLst>
      <p:ext uri="{BB962C8B-B14F-4D97-AF65-F5344CB8AC3E}">
        <p14:creationId xmlns:p14="http://schemas.microsoft.com/office/powerpoint/2010/main" val="3351792942"/>
      </p:ext>
    </p:extLst>
  </p:cSld>
  <p:clrMapOvr>
    <a:masterClrMapping/>
  </p:clrMapOvr>
</p:sld>
</file>

<file path=ppt/theme/theme1.xml><?xml version="1.0" encoding="utf-8"?>
<a:theme xmlns:a="http://schemas.openxmlformats.org/drawingml/2006/main" name="Tropfen">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TM04033925[[fn=Tropfen]]</Template>
  <TotalTime>0</TotalTime>
  <Words>1526</Words>
  <Application>Microsoft Office PowerPoint</Application>
  <PresentationFormat>Breitbild</PresentationFormat>
  <Paragraphs>233</Paragraphs>
  <Slides>28</Slides>
  <Notes>0</Notes>
  <HiddenSlides>0</HiddenSlides>
  <MMClips>0</MMClips>
  <ScaleCrop>false</ScaleCrop>
  <HeadingPairs>
    <vt:vector size="6" baseType="variant">
      <vt:variant>
        <vt:lpstr>Verwendete Schriftarten</vt:lpstr>
      </vt:variant>
      <vt:variant>
        <vt:i4>9</vt:i4>
      </vt:variant>
      <vt:variant>
        <vt:lpstr>Design</vt:lpstr>
      </vt:variant>
      <vt:variant>
        <vt:i4>1</vt:i4>
      </vt:variant>
      <vt:variant>
        <vt:lpstr>Folientitel</vt:lpstr>
      </vt:variant>
      <vt:variant>
        <vt:i4>28</vt:i4>
      </vt:variant>
    </vt:vector>
  </HeadingPairs>
  <TitlesOfParts>
    <vt:vector size="38" baseType="lpstr">
      <vt:lpstr>Arial</vt:lpstr>
      <vt:lpstr>Calibri</vt:lpstr>
      <vt:lpstr>Georgia</vt:lpstr>
      <vt:lpstr>Symbol</vt:lpstr>
      <vt:lpstr>Times New Roman</vt:lpstr>
      <vt:lpstr>TimesNewRomanPS-BoldMT</vt:lpstr>
      <vt:lpstr>Trebuchet MS</vt:lpstr>
      <vt:lpstr>Tw Cen MT</vt:lpstr>
      <vt:lpstr>Wingdings 3</vt:lpstr>
      <vt:lpstr>Tropfen</vt:lpstr>
      <vt:lpstr>Prüfungen und AKTUELLES  Jahrgang 10 Präsentationsprüfung Abschlussprüfungen</vt:lpstr>
      <vt:lpstr>Aktuelles aus dem Schulbetrieb</vt:lpstr>
      <vt:lpstr>Aktuelles aus dem Schulbetrieb</vt:lpstr>
      <vt:lpstr>Aktuelles aus dem Schulbetrieb</vt:lpstr>
      <vt:lpstr>Aktuelles aus dem Schulbetrieb</vt:lpstr>
      <vt:lpstr>Aktuelles aus dem Schulbetrieb</vt:lpstr>
      <vt:lpstr>Aktuelles aus dem Schulbetrieb</vt:lpstr>
      <vt:lpstr>Aktuelles aus dem Schulbetrieb</vt:lpstr>
      <vt:lpstr>Abschlussprüfungen</vt:lpstr>
      <vt:lpstr>Präsentationsprüfungen Termine 2026/2027</vt:lpstr>
      <vt:lpstr>NEU: Präsentation mit Portfolio</vt:lpstr>
      <vt:lpstr>Fach-, Themenwahl und portfolio</vt:lpstr>
      <vt:lpstr>Genehmigungsantrag</vt:lpstr>
      <vt:lpstr>Das Portfolio ersetzt die bisherige Hausarbeit </vt:lpstr>
      <vt:lpstr>Anforderungen an das portfolio</vt:lpstr>
      <vt:lpstr>Anforderungen an die Präsentation</vt:lpstr>
      <vt:lpstr>Anforderungen an das prüfungsgespräch</vt:lpstr>
      <vt:lpstr>Ziel der Präsentation</vt:lpstr>
      <vt:lpstr>PowerPoint-Präsentation</vt:lpstr>
      <vt:lpstr>PowerPoint-Präsentation</vt:lpstr>
      <vt:lpstr>PowerPoint-Präsentation</vt:lpstr>
      <vt:lpstr>PowerPoint-Präsentation</vt:lpstr>
      <vt:lpstr>PowerPoint-Präsentation</vt:lpstr>
      <vt:lpstr>Abschlüsse am ende der 10</vt:lpstr>
      <vt:lpstr>Unterschiedliche Zeugnisse am Ende des Schuljahres</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Präsentationsprüfungen Jahrgang 10</dc:title>
  <dc:creator>Schulsupport</dc:creator>
  <cp:lastModifiedBy>Astrid Schulze Icking</cp:lastModifiedBy>
  <cp:revision>82</cp:revision>
  <cp:lastPrinted>2026-08-21T08:33:27Z</cp:lastPrinted>
  <dcterms:created xsi:type="dcterms:W3CDTF">2017-08-29T09:05:07Z</dcterms:created>
  <dcterms:modified xsi:type="dcterms:W3CDTF">2026-08-24T05:22:06Z</dcterms:modified>
</cp:coreProperties>
</file>