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8"/>
  </p:notesMasterIdLst>
  <p:handoutMasterIdLst>
    <p:handoutMasterId r:id="rId29"/>
  </p:handoutMasterIdLst>
  <p:sldIdLst>
    <p:sldId id="256" r:id="rId2"/>
    <p:sldId id="285" r:id="rId3"/>
    <p:sldId id="294" r:id="rId4"/>
    <p:sldId id="290" r:id="rId5"/>
    <p:sldId id="291" r:id="rId6"/>
    <p:sldId id="287" r:id="rId7"/>
    <p:sldId id="280" r:id="rId8"/>
    <p:sldId id="281" r:id="rId9"/>
    <p:sldId id="282" r:id="rId10"/>
    <p:sldId id="278" r:id="rId11"/>
    <p:sldId id="260" r:id="rId12"/>
    <p:sldId id="284" r:id="rId13"/>
    <p:sldId id="261" r:id="rId14"/>
    <p:sldId id="267" r:id="rId15"/>
    <p:sldId id="268" r:id="rId16"/>
    <p:sldId id="269" r:id="rId17"/>
    <p:sldId id="274" r:id="rId18"/>
    <p:sldId id="270" r:id="rId19"/>
    <p:sldId id="271" r:id="rId20"/>
    <p:sldId id="275" r:id="rId21"/>
    <p:sldId id="276" r:id="rId22"/>
    <p:sldId id="277" r:id="rId23"/>
    <p:sldId id="289" r:id="rId24"/>
    <p:sldId id="288" r:id="rId25"/>
    <p:sldId id="292" r:id="rId26"/>
    <p:sldId id="273" r:id="rId27"/>
  </p:sldIdLst>
  <p:sldSz cx="12188825" cy="6858000"/>
  <p:notesSz cx="6797675" cy="9926638"/>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5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710" autoAdjust="0"/>
  </p:normalViewPr>
  <p:slideViewPr>
    <p:cSldViewPr>
      <p:cViewPr varScale="1">
        <p:scale>
          <a:sx n="78" d="100"/>
          <a:sy n="78" d="100"/>
        </p:scale>
        <p:origin x="606" y="96"/>
      </p:cViewPr>
      <p:guideLst>
        <p:guide pos="3839"/>
        <p:guide orient="horz" pos="2160"/>
      </p:guideLst>
    </p:cSldViewPr>
  </p:slideViewPr>
  <p:notesTextViewPr>
    <p:cViewPr>
      <p:scale>
        <a:sx n="3" d="2"/>
        <a:sy n="3" d="2"/>
      </p:scale>
      <p:origin x="0" y="0"/>
    </p:cViewPr>
  </p:notesTextViewPr>
  <p:notesViewPr>
    <p:cSldViewPr showGuides="1">
      <p:cViewPr varScale="1">
        <p:scale>
          <a:sx n="88" d="100"/>
          <a:sy n="88" d="100"/>
        </p:scale>
        <p:origin x="3072"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rtl="0"/>
            <a:endParaRPr lang="de-DE" dirty="0"/>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pPr rtl="0"/>
            <a:fld id="{C973E54F-8C44-4461-AD06-2D7521CECB13}" type="datetime1">
              <a:rPr lang="de-DE" smtClean="0"/>
              <a:t>09.09.2024</a:t>
            </a:fld>
            <a:endParaRPr lang="de-DE" dirty="0"/>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pPr rtl="0"/>
            <a:endParaRPr lang="de-DE" dirty="0"/>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pPr rtl="0"/>
            <a:fld id="{A850423A-8BCE-448E-A97B-03A88B2B12C1}" type="slidenum">
              <a:rPr lang="de-DE" smtClean="0"/>
              <a:t>‹Nr.›</a:t>
            </a:fld>
            <a:endParaRPr lang="de-DE"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rtl="0"/>
            <a:endParaRPr lang="de-DE" dirty="0"/>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rtl="0"/>
            <a:fld id="{D1D2D363-51C7-4D33-9CF9-432E1A762C62}" type="datetime1">
              <a:rPr lang="de-DE" smtClean="0"/>
              <a:t>09.09.2024</a:t>
            </a:fld>
            <a:endParaRPr lang="de-DE" dirty="0"/>
          </a:p>
        </p:txBody>
      </p:sp>
      <p:sp>
        <p:nvSpPr>
          <p:cNvPr id="4" name="Folienbildplatzhalt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pPr rtl="0"/>
            <a:endParaRPr lang="de-DE" dirty="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rtl="0"/>
            <a:r>
              <a:rPr lang="de-DE" dirty="0" smtClean="0"/>
              <a:t>Textmasterformat durch Klicken bearbeiten</a:t>
            </a:r>
          </a:p>
          <a:p>
            <a:pPr lvl="1" rtl="0"/>
            <a:r>
              <a:rPr lang="de-DE" dirty="0" smtClean="0"/>
              <a:t>Zweite Ebene</a:t>
            </a:r>
          </a:p>
          <a:p>
            <a:pPr lvl="2" rtl="0"/>
            <a:r>
              <a:rPr lang="de-DE" dirty="0" smtClean="0"/>
              <a:t>Dritte Ebene</a:t>
            </a:r>
          </a:p>
          <a:p>
            <a:pPr lvl="3" rtl="0"/>
            <a:r>
              <a:rPr lang="de-DE" dirty="0" smtClean="0"/>
              <a:t>Vierte Ebene</a:t>
            </a:r>
          </a:p>
          <a:p>
            <a:pPr lvl="4" rtl="0"/>
            <a:r>
              <a:rPr lang="de-DE" dirty="0" smtClean="0"/>
              <a:t>Fünfte Ebene</a:t>
            </a:r>
            <a:endParaRPr lang="de-DE" dirty="0"/>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rtl="0"/>
            <a:endParaRPr lang="de-DE" dirty="0"/>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rtl="0"/>
            <a:fld id="{01F2A70B-78F2-4DCF-B53B-C990D2FAFB8A}" type="slidenum">
              <a:rPr lang="de-DE" smtClean="0"/>
              <a:t>‹Nr.›</a:t>
            </a:fld>
            <a:endParaRPr lang="de-DE"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01F2A70B-78F2-4DCF-B53B-C990D2FAFB8A}" type="slidenum">
              <a:rPr lang="de-DE" smtClean="0"/>
              <a:t>1</a:t>
            </a:fld>
            <a:endParaRPr lang="de-DE" dirty="0"/>
          </a:p>
        </p:txBody>
      </p:sp>
    </p:spTree>
    <p:extLst>
      <p:ext uri="{BB962C8B-B14F-4D97-AF65-F5344CB8AC3E}">
        <p14:creationId xmlns:p14="http://schemas.microsoft.com/office/powerpoint/2010/main" val="590820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01F2A70B-78F2-4DCF-B53B-C990D2FAFB8A}" type="slidenum">
              <a:rPr lang="de-DE" smtClean="0"/>
              <a:t>11</a:t>
            </a:fld>
            <a:endParaRPr lang="de-DE" dirty="0"/>
          </a:p>
        </p:txBody>
      </p:sp>
    </p:spTree>
    <p:extLst>
      <p:ext uri="{BB962C8B-B14F-4D97-AF65-F5344CB8AC3E}">
        <p14:creationId xmlns:p14="http://schemas.microsoft.com/office/powerpoint/2010/main" val="2097662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01F2A70B-78F2-4DCF-B53B-C990D2FAFB8A}" type="slidenum">
              <a:rPr lang="de-DE" smtClean="0"/>
              <a:t>13</a:t>
            </a:fld>
            <a:endParaRPr lang="de-DE" dirty="0"/>
          </a:p>
        </p:txBody>
      </p:sp>
    </p:spTree>
    <p:extLst>
      <p:ext uri="{BB962C8B-B14F-4D97-AF65-F5344CB8AC3E}">
        <p14:creationId xmlns:p14="http://schemas.microsoft.com/office/powerpoint/2010/main" val="3184959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21D546EE-07CC-4F39-8940-3E3AF0E60853}" type="datetimeFigureOut">
              <a:rPr lang="de-DE" smtClean="0"/>
              <a:t>09.09.2024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FA343-5D20-45D8-88D7-E388FC31C767}" type="slidenum">
              <a:rPr lang="de-DE" smtClean="0"/>
              <a:t>‹Nr.›</a:t>
            </a:fld>
            <a:endParaRPr lang="de-DE"/>
          </a:p>
        </p:txBody>
      </p:sp>
    </p:spTree>
    <p:extLst>
      <p:ext uri="{BB962C8B-B14F-4D97-AF65-F5344CB8AC3E}">
        <p14:creationId xmlns:p14="http://schemas.microsoft.com/office/powerpoint/2010/main" val="376106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3175102658"/>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val="2052573804"/>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3884872181"/>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3134673"/>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537708973"/>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pPr rtl="0"/>
            <a:fld id="{FAE9ADEA-B78F-430E-B313-53BBE336D12E}"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228661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pPr rtl="0"/>
            <a:fld id="{8D61BE6A-6189-4208-B1B4-B5EAD7475A85}"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56243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de-DE" smtClean="0"/>
              <a:t>Titelmasterformat durch Klicken bearbeiten</a:t>
            </a:r>
            <a:endParaRPr lang="de-DE" dirty="0"/>
          </a:p>
        </p:txBody>
      </p:sp>
      <p:grpSp>
        <p:nvGrpSpPr>
          <p:cNvPr id="160" name="Linie" descr="Liniengrafik"/>
          <p:cNvGrpSpPr/>
          <p:nvPr/>
        </p:nvGrpSpPr>
        <p:grpSpPr bwMode="invGray">
          <a:xfrm>
            <a:off x="1522413" y="1514475"/>
            <a:ext cx="10569575" cy="64008"/>
            <a:chOff x="1522413" y="1514475"/>
            <a:chExt cx="10569575" cy="64008"/>
          </a:xfrm>
        </p:grpSpPr>
        <p:sp>
          <p:nvSpPr>
            <p:cNvPr id="161" name="Freihand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2" name="Freihand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3" name="Freihand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4" name="Freihand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5" name="Freihand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6" name="Freihand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7" name="Freihand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8" name="Freihand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69" name="Freihand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0" name="Freihand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1" name="Freihand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2" name="Freihand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3" name="Freihand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4" name="Freihand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5" name="Freihand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6" name="Freihand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7" name="Freihand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8" name="Freihand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79" name="Freihand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0" name="Freihand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1" name="Freihand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2" name="Freihand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3" name="Freihand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4" name="Freihand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5" name="Freihand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6" name="Freihand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7" name="Freihand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8" name="Freihand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89" name="Freihand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0" name="Freihand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1" name="Freihand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2" name="Freihand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3" name="Freihand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4" name="Freihand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5" name="Freihand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6" name="Freihand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7" name="Freihand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8" name="Freihand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199" name="Freihand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0" name="Freihand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1" name="Freihand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2" name="Freihand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3" name="Freihand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4" name="Freihand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5" name="Freihand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6" name="Freihand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7" name="Freihand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8" name="Freihand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09" name="Freihand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0" name="Freihand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1" name="Freihand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2" name="Freihand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3" name="Freihand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4" name="Freihand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5" name="Freihand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6" name="Freihand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7" name="Freihand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8" name="Freihand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19" name="Freihand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0" name="Freihand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1" name="Freihand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2" name="Freihand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3" name="Freihand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4" name="Freihand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5" name="Freihand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6" name="Freihand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7" name="Freihand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8" name="Freihand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29" name="Freihand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30" name="Freihand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31" name="Freihand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32" name="Freihand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33" name="Freihand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sp>
          <p:nvSpPr>
            <p:cNvPr id="234" name="Freihand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de-DE" dirty="0">
                <a:ln>
                  <a:noFill/>
                </a:ln>
              </a:endParaRPr>
            </a:p>
          </p:txBody>
        </p:sp>
      </p:grpSp>
      <p:sp>
        <p:nvSpPr>
          <p:cNvPr id="3" name="Textplatzhalter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smtClean="0"/>
              <a:t>Textmasterformat bearbeiten</a:t>
            </a:r>
          </a:p>
        </p:txBody>
      </p:sp>
      <p:sp>
        <p:nvSpPr>
          <p:cNvPr id="4" name="Inhaltsplatzhalter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de-DE" smtClean="0"/>
              <a:t>Textmasterformat bearbeiten</a:t>
            </a:r>
          </a:p>
          <a:p>
            <a:pPr lvl="1" rtl="0"/>
            <a:r>
              <a:rPr lang="de-DE" smtClean="0"/>
              <a:t>Zweite Ebene</a:t>
            </a:r>
          </a:p>
          <a:p>
            <a:pPr lvl="2" rtl="0"/>
            <a:r>
              <a:rPr lang="de-DE" smtClean="0"/>
              <a:t>Dritte Ebene</a:t>
            </a:r>
          </a:p>
          <a:p>
            <a:pPr lvl="3" rtl="0"/>
            <a:r>
              <a:rPr lang="de-DE" smtClean="0"/>
              <a:t>Vierte Ebene</a:t>
            </a:r>
          </a:p>
          <a:p>
            <a:pPr lvl="4" rtl="0"/>
            <a:r>
              <a:rPr lang="de-DE" smtClean="0"/>
              <a:t>Fünfte Ebene</a:t>
            </a:r>
            <a:endParaRPr lang="de-DE" dirty="0"/>
          </a:p>
        </p:txBody>
      </p:sp>
      <p:sp>
        <p:nvSpPr>
          <p:cNvPr id="5" name="Textplatzhalter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smtClean="0"/>
              <a:t>Textmasterformat bearbeiten</a:t>
            </a:r>
          </a:p>
        </p:txBody>
      </p:sp>
      <p:sp>
        <p:nvSpPr>
          <p:cNvPr id="8" name="Fußzeilenplatzhalter 7"/>
          <p:cNvSpPr>
            <a:spLocks noGrp="1"/>
          </p:cNvSpPr>
          <p:nvPr>
            <p:ph type="ftr" sz="quarter" idx="11"/>
          </p:nvPr>
        </p:nvSpPr>
        <p:spPr/>
        <p:txBody>
          <a:bodyPr rtlCol="0"/>
          <a:lstStyle/>
          <a:p>
            <a:pPr rtl="0"/>
            <a:endParaRPr lang="de-DE" dirty="0"/>
          </a:p>
        </p:txBody>
      </p:sp>
      <p:sp>
        <p:nvSpPr>
          <p:cNvPr id="7" name="Datumsplatzhalter 6"/>
          <p:cNvSpPr>
            <a:spLocks noGrp="1"/>
          </p:cNvSpPr>
          <p:nvPr>
            <p:ph type="dt" sz="half" idx="10"/>
          </p:nvPr>
        </p:nvSpPr>
        <p:spPr/>
        <p:txBody>
          <a:bodyPr rtlCol="0"/>
          <a:lstStyle/>
          <a:p>
            <a:pPr rtl="0"/>
            <a:fld id="{A36D9EC9-3B4A-49FC-9ECD-5CF9C2DE4C41}" type="datetime1">
              <a:rPr lang="de-DE" smtClean="0"/>
              <a:t>09.09.2024</a:t>
            </a:fld>
            <a:endParaRPr lang="de-DE" dirty="0"/>
          </a:p>
        </p:txBody>
      </p:sp>
      <p:sp>
        <p:nvSpPr>
          <p:cNvPr id="9" name="Foliennummernplatzhalter 8"/>
          <p:cNvSpPr>
            <a:spLocks noGrp="1"/>
          </p:cNvSpPr>
          <p:nvPr>
            <p:ph type="sldNum" sz="quarter" idx="12"/>
          </p:nvPr>
        </p:nvSpPr>
        <p:spPr/>
        <p:txBody>
          <a:bodyPr rtlCol="0"/>
          <a:lstStyle/>
          <a:p>
            <a:pPr rtl="0"/>
            <a:fld id="{25BA54BD-C84D-46CE-8B72-31BFB26ABA43}" type="slidenum">
              <a:rPr lang="de-DE" smtClean="0"/>
              <a:t>‹Nr.›</a:t>
            </a:fld>
            <a:endParaRPr lang="de-DE" dirty="0"/>
          </a:p>
        </p:txBody>
      </p:sp>
      <p:sp>
        <p:nvSpPr>
          <p:cNvPr id="85" name="Inhaltsplatzhalter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de-DE" smtClean="0"/>
              <a:t>Textmasterformat bearbeiten</a:t>
            </a:r>
          </a:p>
          <a:p>
            <a:pPr lvl="1" rtl="0"/>
            <a:r>
              <a:rPr lang="de-DE" smtClean="0"/>
              <a:t>Zweite Ebene</a:t>
            </a:r>
          </a:p>
          <a:p>
            <a:pPr lvl="2" rtl="0"/>
            <a:r>
              <a:rPr lang="de-DE" smtClean="0"/>
              <a:t>Dritte Ebene</a:t>
            </a:r>
          </a:p>
          <a:p>
            <a:pPr lvl="3" rtl="0"/>
            <a:r>
              <a:rPr lang="de-DE" smtClean="0"/>
              <a:t>Vierte Ebene</a:t>
            </a:r>
          </a:p>
          <a:p>
            <a:pPr lvl="4" rtl="0"/>
            <a:r>
              <a:rPr lang="de-DE" smtClean="0"/>
              <a:t>Fünfte Ebene</a:t>
            </a:r>
            <a:endParaRPr lang="de-DE"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pPr rtl="0"/>
            <a:fld id="{FFC7E186-94BE-487C-8B0A-E448B729DE8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18111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5" name="Footer Placeholder 4"/>
          <p:cNvSpPr>
            <a:spLocks noGrp="1"/>
          </p:cNvSpPr>
          <p:nvPr>
            <p:ph type="ftr" sz="quarter" idx="11"/>
          </p:nvPr>
        </p:nvSpPr>
        <p:spPr/>
        <p:txBody>
          <a:bodyPr/>
          <a:lstStyle/>
          <a:p>
            <a:pPr rtl="0"/>
            <a:endParaRPr lang="de-DE" dirty="0"/>
          </a:p>
        </p:txBody>
      </p:sp>
      <p:sp>
        <p:nvSpPr>
          <p:cNvPr id="6" name="Slide Number Placeholder 5"/>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1517511517"/>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pPr rtl="0"/>
            <a:fld id="{93FBD58A-9573-4A90-A745-B03809EF5A0A}" type="datetime1">
              <a:rPr lang="de-DE" smtClean="0"/>
              <a:t>09.09.2024</a:t>
            </a:fld>
            <a:endParaRPr lang="de-DE" dirty="0"/>
          </a:p>
        </p:txBody>
      </p:sp>
      <p:sp>
        <p:nvSpPr>
          <p:cNvPr id="6" name="Footer Placeholder 5"/>
          <p:cNvSpPr>
            <a:spLocks noGrp="1"/>
          </p:cNvSpPr>
          <p:nvPr>
            <p:ph type="ftr" sz="quarter" idx="11"/>
          </p:nvPr>
        </p:nvSpPr>
        <p:spPr/>
        <p:txBody>
          <a:bodyPr/>
          <a:lstStyle/>
          <a:p>
            <a:pPr rtl="0"/>
            <a:endParaRPr lang="de-DE" dirty="0"/>
          </a:p>
        </p:txBody>
      </p:sp>
      <p:sp>
        <p:nvSpPr>
          <p:cNvPr id="7" name="Slide Number Placeholder 6"/>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1567678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pPr rtl="0"/>
            <a:fld id="{A36D9EC9-3B4A-49FC-9ECD-5CF9C2DE4C41}" type="datetime1">
              <a:rPr lang="de-DE" smtClean="0"/>
              <a:t>09.09.2024</a:t>
            </a:fld>
            <a:endParaRPr lang="de-DE" dirty="0"/>
          </a:p>
        </p:txBody>
      </p:sp>
      <p:sp>
        <p:nvSpPr>
          <p:cNvPr id="8" name="Footer Placeholder 7"/>
          <p:cNvSpPr>
            <a:spLocks noGrp="1"/>
          </p:cNvSpPr>
          <p:nvPr>
            <p:ph type="ftr" sz="quarter" idx="11"/>
          </p:nvPr>
        </p:nvSpPr>
        <p:spPr/>
        <p:txBody>
          <a:bodyPr/>
          <a:lstStyle/>
          <a:p>
            <a:pPr rtl="0"/>
            <a:endParaRPr lang="de-DE" dirty="0"/>
          </a:p>
        </p:txBody>
      </p:sp>
      <p:sp>
        <p:nvSpPr>
          <p:cNvPr id="9" name="Slide Number Placeholder 8"/>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101404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pPr rtl="0"/>
            <a:fld id="{DD7783D2-F986-40E7-B256-52961A5F5F28}" type="datetime1">
              <a:rPr lang="de-DE" smtClean="0"/>
              <a:t>09.09.2024</a:t>
            </a:fld>
            <a:endParaRPr lang="de-DE" dirty="0"/>
          </a:p>
        </p:txBody>
      </p:sp>
      <p:sp>
        <p:nvSpPr>
          <p:cNvPr id="4" name="Footer Placeholder 3"/>
          <p:cNvSpPr>
            <a:spLocks noGrp="1"/>
          </p:cNvSpPr>
          <p:nvPr>
            <p:ph type="ftr" sz="quarter" idx="11"/>
          </p:nvPr>
        </p:nvSpPr>
        <p:spPr/>
        <p:txBody>
          <a:bodyPr/>
          <a:lstStyle/>
          <a:p>
            <a:pPr rtl="0"/>
            <a:endParaRPr lang="de-DE" dirty="0"/>
          </a:p>
        </p:txBody>
      </p:sp>
      <p:sp>
        <p:nvSpPr>
          <p:cNvPr id="5" name="Slide Number Placeholder 4"/>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18021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AC127DE-B019-4B90-AEA0-262FC2B59A3A}" type="datetime1">
              <a:rPr lang="de-DE" smtClean="0"/>
              <a:t>09.09.2024</a:t>
            </a:fld>
            <a:endParaRPr lang="de-DE" dirty="0"/>
          </a:p>
        </p:txBody>
      </p:sp>
      <p:sp>
        <p:nvSpPr>
          <p:cNvPr id="3" name="Footer Placeholder 2"/>
          <p:cNvSpPr>
            <a:spLocks noGrp="1"/>
          </p:cNvSpPr>
          <p:nvPr>
            <p:ph type="ftr" sz="quarter" idx="11"/>
          </p:nvPr>
        </p:nvSpPr>
        <p:spPr/>
        <p:txBody>
          <a:bodyPr/>
          <a:lstStyle/>
          <a:p>
            <a:pPr rtl="0"/>
            <a:endParaRPr lang="de-DE" dirty="0"/>
          </a:p>
        </p:txBody>
      </p:sp>
      <p:sp>
        <p:nvSpPr>
          <p:cNvPr id="4" name="Slide Number Placeholder 3"/>
          <p:cNvSpPr>
            <a:spLocks noGrp="1"/>
          </p:cNvSpPr>
          <p:nvPr>
            <p:ph type="sldNum" sz="quarter" idx="12"/>
          </p:nvPr>
        </p:nvSpPr>
        <p:spPr/>
        <p:txBody>
          <a:bodyPr/>
          <a:lstStyle/>
          <a:p>
            <a:pPr rtl="0"/>
            <a:fld id="{25BA54BD-C84D-46CE-8B72-31BFB26ABA43}" type="slidenum">
              <a:rPr lang="de-DE" smtClean="0"/>
              <a:t>‹Nr.›</a:t>
            </a:fld>
            <a:endParaRPr lang="de-DE" dirty="0"/>
          </a:p>
        </p:txBody>
      </p:sp>
    </p:spTree>
    <p:extLst>
      <p:ext uri="{BB962C8B-B14F-4D97-AF65-F5344CB8AC3E}">
        <p14:creationId xmlns:p14="http://schemas.microsoft.com/office/powerpoint/2010/main" val="217586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de-DE" smtClean="0"/>
              <a:t>Titelmasterformat durch Klicken bearbeiten</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6" name="Footer Placeholder 5"/>
          <p:cNvSpPr>
            <a:spLocks noGrp="1"/>
          </p:cNvSpPr>
          <p:nvPr>
            <p:ph type="ftr" sz="quarter" idx="11"/>
          </p:nvPr>
        </p:nvSpPr>
        <p:spPr/>
        <p:txBody>
          <a:bodyPr/>
          <a:lstStyle/>
          <a:p>
            <a:pPr rtl="0"/>
            <a:endParaRPr lang="de-DE" dirty="0"/>
          </a:p>
        </p:txBody>
      </p:sp>
      <p:sp>
        <p:nvSpPr>
          <p:cNvPr id="7" name="Slide Number Placeholder 6"/>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4167567096"/>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pPr rtl="0"/>
            <a:fld id="{43319DDE-CF78-45AB-B885-72D96434AFE9}" type="datetime1">
              <a:rPr lang="de-DE" smtClean="0"/>
              <a:t>09.09.2024</a:t>
            </a:fld>
            <a:endParaRPr lang="de-DE" dirty="0"/>
          </a:p>
        </p:txBody>
      </p:sp>
      <p:sp>
        <p:nvSpPr>
          <p:cNvPr id="6" name="Footer Placeholder 5"/>
          <p:cNvSpPr>
            <a:spLocks noGrp="1"/>
          </p:cNvSpPr>
          <p:nvPr>
            <p:ph type="ftr" sz="quarter" idx="11"/>
          </p:nvPr>
        </p:nvSpPr>
        <p:spPr/>
        <p:txBody>
          <a:bodyPr/>
          <a:lstStyle/>
          <a:p>
            <a:pPr rtl="0"/>
            <a:endParaRPr lang="de-DE" dirty="0"/>
          </a:p>
        </p:txBody>
      </p:sp>
      <p:sp>
        <p:nvSpPr>
          <p:cNvPr id="7" name="Slide Number Placeholder 6"/>
          <p:cNvSpPr>
            <a:spLocks noGrp="1"/>
          </p:cNvSpPr>
          <p:nvPr>
            <p:ph type="sldNum" sz="quarter" idx="12"/>
          </p:nvPr>
        </p:nvSpPr>
        <p:spPr/>
        <p:txBody>
          <a:body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2923491766"/>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43319DDE-CF78-45AB-B885-72D96434AFE9}" type="datetime1">
              <a:rPr lang="de-DE" smtClean="0"/>
              <a:t>09.09.2024</a:t>
            </a:fld>
            <a:endParaRPr lang="de-DE" dirty="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de-DE" dirty="0"/>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pPr rtl="0"/>
            <a:fld id="{25BA54BD-C84D-46CE-8B72-31BFB26ABA43}" type="slidenum">
              <a:rPr lang="de-DE" smtClean="0"/>
              <a:pPr/>
              <a:t>‹Nr.›</a:t>
            </a:fld>
            <a:endParaRPr lang="de-DE" dirty="0"/>
          </a:p>
        </p:txBody>
      </p:sp>
    </p:spTree>
    <p:extLst>
      <p:ext uri="{BB962C8B-B14F-4D97-AF65-F5344CB8AC3E}">
        <p14:creationId xmlns:p14="http://schemas.microsoft.com/office/powerpoint/2010/main" val="375137751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665"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2413" y="764704"/>
            <a:ext cx="9144000" cy="4464496"/>
          </a:xfrm>
        </p:spPr>
        <p:txBody>
          <a:bodyPr rtlCol="0"/>
          <a:lstStyle/>
          <a:p>
            <a:pPr algn="ctr" rtl="0"/>
            <a:r>
              <a:rPr lang="de-DE" dirty="0" smtClean="0"/>
              <a:t>Aktuelles,</a:t>
            </a:r>
            <a:br>
              <a:rPr lang="de-DE" dirty="0" smtClean="0"/>
            </a:br>
            <a:r>
              <a:rPr lang="de-DE" dirty="0" smtClean="0"/>
              <a:t>Abschlüsse </a:t>
            </a:r>
            <a:br>
              <a:rPr lang="de-DE" dirty="0" smtClean="0"/>
            </a:br>
            <a:r>
              <a:rPr lang="de-DE" dirty="0" smtClean="0"/>
              <a:t>und </a:t>
            </a:r>
            <a:br>
              <a:rPr lang="de-DE" dirty="0" smtClean="0"/>
            </a:br>
            <a:r>
              <a:rPr lang="de-DE" dirty="0" smtClean="0"/>
              <a:t>Prüfungen </a:t>
            </a:r>
            <a:br>
              <a:rPr lang="de-DE" dirty="0" smtClean="0"/>
            </a:br>
            <a:r>
              <a:rPr lang="de-DE" dirty="0" smtClean="0"/>
              <a:t>Jahrgang 9</a:t>
            </a:r>
            <a:endParaRPr lang="de-DE" dirty="0"/>
          </a:p>
        </p:txBody>
      </p:sp>
      <p:pic>
        <p:nvPicPr>
          <p:cNvPr id="3" name="Grafik 2"/>
          <p:cNvPicPr>
            <a:picLocks noChangeAspect="1"/>
          </p:cNvPicPr>
          <p:nvPr/>
        </p:nvPicPr>
        <p:blipFill>
          <a:blip r:embed="rId3"/>
          <a:stretch>
            <a:fillRect/>
          </a:stretch>
        </p:blipFill>
        <p:spPr>
          <a:xfrm>
            <a:off x="9838828" y="234306"/>
            <a:ext cx="1816765" cy="1060796"/>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Projektprüfungen</a:t>
            </a:r>
            <a:endParaRPr lang="de-DE" dirty="0"/>
          </a:p>
        </p:txBody>
      </p:sp>
      <p:sp>
        <p:nvSpPr>
          <p:cNvPr id="3" name="Textplatzhalter 2"/>
          <p:cNvSpPr>
            <a:spLocks noGrp="1"/>
          </p:cNvSpPr>
          <p:nvPr>
            <p:ph type="body" idx="1"/>
          </p:nvPr>
        </p:nvSpPr>
        <p:spPr>
          <a:xfrm>
            <a:off x="677159" y="2996952"/>
            <a:ext cx="8594429" cy="2592288"/>
          </a:xfrm>
        </p:spPr>
        <p:txBody>
          <a:bodyPr>
            <a:normAutofit fontScale="92500" lnSpcReduction="20000"/>
          </a:bodyPr>
          <a:lstStyle/>
          <a:p>
            <a:r>
              <a:rPr lang="de-DE" sz="4400" dirty="0" smtClean="0">
                <a:solidFill>
                  <a:schemeClr val="accent1"/>
                </a:solidFill>
              </a:rPr>
              <a:t>Schriftliche Abschlussprüfungen</a:t>
            </a:r>
          </a:p>
          <a:p>
            <a:endParaRPr lang="de-DE" sz="4400" dirty="0" smtClean="0"/>
          </a:p>
          <a:p>
            <a:r>
              <a:rPr lang="de-DE" sz="4400" dirty="0" smtClean="0"/>
              <a:t>Wer </a:t>
            </a:r>
            <a:r>
              <a:rPr lang="de-DE" sz="4400" dirty="0"/>
              <a:t>nimmt </a:t>
            </a:r>
            <a:r>
              <a:rPr lang="de-DE" sz="4400" dirty="0" smtClean="0"/>
              <a:t>daran teil?</a:t>
            </a:r>
            <a:r>
              <a:rPr lang="de-DE" sz="4400" dirty="0"/>
              <a:t/>
            </a:r>
            <a:br>
              <a:rPr lang="de-DE" sz="4400" dirty="0"/>
            </a:br>
            <a:endParaRPr lang="de-DE" sz="4400" dirty="0">
              <a:solidFill>
                <a:schemeClr val="accent1"/>
              </a:solidFill>
            </a:endParaRPr>
          </a:p>
        </p:txBody>
      </p:sp>
      <p:pic>
        <p:nvPicPr>
          <p:cNvPr id="4" name="Grafik 3"/>
          <p:cNvPicPr>
            <a:picLocks noChangeAspect="1"/>
          </p:cNvPicPr>
          <p:nvPr/>
        </p:nvPicPr>
        <p:blipFill>
          <a:blip r:embed="rId2"/>
          <a:stretch>
            <a:fillRect/>
          </a:stretch>
        </p:blipFill>
        <p:spPr>
          <a:xfrm>
            <a:off x="9838828" y="260648"/>
            <a:ext cx="1816765" cy="1060796"/>
          </a:xfrm>
          <a:prstGeom prst="rect">
            <a:avLst/>
          </a:prstGeom>
        </p:spPr>
      </p:pic>
    </p:spTree>
    <p:extLst>
      <p:ext uri="{BB962C8B-B14F-4D97-AF65-F5344CB8AC3E}">
        <p14:creationId xmlns:p14="http://schemas.microsoft.com/office/powerpoint/2010/main" val="3307305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3502" y="584200"/>
            <a:ext cx="8594429" cy="1320800"/>
          </a:xfrm>
        </p:spPr>
        <p:txBody>
          <a:bodyPr rtlCol="0"/>
          <a:lstStyle/>
          <a:p>
            <a:pPr rtl="0"/>
            <a:r>
              <a:rPr lang="de-DE" dirty="0" smtClean="0"/>
              <a:t>Termine und Inhalte</a:t>
            </a:r>
            <a:endParaRPr lang="de-DE" dirty="0"/>
          </a:p>
        </p:txBody>
      </p:sp>
      <p:sp>
        <p:nvSpPr>
          <p:cNvPr id="3" name="Textplatzhalter 2"/>
          <p:cNvSpPr>
            <a:spLocks noGrp="1"/>
          </p:cNvSpPr>
          <p:nvPr>
            <p:ph type="body" idx="1"/>
          </p:nvPr>
        </p:nvSpPr>
        <p:spPr/>
        <p:txBody>
          <a:bodyPr rtlCol="0"/>
          <a:lstStyle/>
          <a:p>
            <a:pPr rtl="0"/>
            <a:r>
              <a:rPr lang="de-DE" sz="3000" dirty="0" smtClean="0"/>
              <a:t>Projektprüfungen</a:t>
            </a:r>
            <a:endParaRPr lang="de-DE" sz="3000" dirty="0"/>
          </a:p>
        </p:txBody>
      </p:sp>
      <p:sp>
        <p:nvSpPr>
          <p:cNvPr id="4" name="Inhaltsplatzhalter 3"/>
          <p:cNvSpPr>
            <a:spLocks noGrp="1"/>
          </p:cNvSpPr>
          <p:nvPr>
            <p:ph sz="half" idx="2"/>
          </p:nvPr>
        </p:nvSpPr>
        <p:spPr>
          <a:xfrm>
            <a:off x="1522412" y="2700168"/>
            <a:ext cx="8748464" cy="3609152"/>
          </a:xfrm>
        </p:spPr>
        <p:txBody>
          <a:bodyPr rtlCol="0">
            <a:noAutofit/>
          </a:bodyPr>
          <a:lstStyle/>
          <a:p>
            <a:pPr rtl="0"/>
            <a:r>
              <a:rPr lang="de-DE" sz="2600" dirty="0" smtClean="0"/>
              <a:t>Vorlaufphase: erste Informationen durch die Klassenlehrer</a:t>
            </a:r>
          </a:p>
          <a:p>
            <a:pPr rtl="0"/>
            <a:r>
              <a:rPr lang="de-DE" sz="2600" dirty="0" smtClean="0"/>
              <a:t>Vorbereitungsphase: </a:t>
            </a:r>
            <a:br>
              <a:rPr lang="de-DE" sz="2600" dirty="0" smtClean="0"/>
            </a:br>
            <a:r>
              <a:rPr lang="de-DE" sz="2600" dirty="0" smtClean="0"/>
              <a:t>ab November 2024 (nach dem Praktikum)</a:t>
            </a:r>
          </a:p>
          <a:p>
            <a:pPr rtl="0"/>
            <a:r>
              <a:rPr lang="de-DE" sz="2600" dirty="0" smtClean="0"/>
              <a:t>Abgabe Themen:11.12.2024</a:t>
            </a:r>
          </a:p>
          <a:p>
            <a:pPr rtl="0"/>
            <a:r>
              <a:rPr lang="de-DE" sz="2600" dirty="0" smtClean="0"/>
              <a:t>Durchführungsphase: 17.1.2025; 27.01. </a:t>
            </a:r>
            <a:r>
              <a:rPr lang="mr-IN" sz="2600" dirty="0" smtClean="0"/>
              <a:t>–</a:t>
            </a:r>
            <a:r>
              <a:rPr lang="de-DE" sz="2600" dirty="0" smtClean="0"/>
              <a:t> 29.01.2025</a:t>
            </a:r>
          </a:p>
          <a:p>
            <a:pPr rtl="0"/>
            <a:r>
              <a:rPr lang="de-DE" sz="2600" dirty="0" smtClean="0"/>
              <a:t>Präsentationen: 30.01.2025</a:t>
            </a:r>
            <a:endParaRPr lang="de-DE" sz="2600" dirty="0"/>
          </a:p>
        </p:txBody>
      </p:sp>
      <p:pic>
        <p:nvPicPr>
          <p:cNvPr id="6" name="Grafik 5"/>
          <p:cNvPicPr/>
          <p:nvPr/>
        </p:nvPicPr>
        <p:blipFill>
          <a:blip r:embed="rId3" cstate="print">
            <a:extLst>
              <a:ext uri="{28A0092B-C50C-407E-A947-70E740481C1C}">
                <a14:useLocalDpi xmlns:a14="http://schemas.microsoft.com/office/drawing/2010/main" val="0"/>
              </a:ext>
            </a:extLst>
          </a:blip>
          <a:stretch>
            <a:fillRect/>
          </a:stretch>
        </p:blipFill>
        <p:spPr>
          <a:xfrm>
            <a:off x="9838828" y="199690"/>
            <a:ext cx="1819275" cy="1059180"/>
          </a:xfrm>
          <a:prstGeom prst="rect">
            <a:avLst/>
          </a:prstGeom>
        </p:spPr>
      </p:pic>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sz="half" idx="2"/>
          </p:nvPr>
        </p:nvSpPr>
        <p:spPr>
          <a:xfrm>
            <a:off x="1522412" y="1052736"/>
            <a:ext cx="8460431" cy="5119465"/>
          </a:xfrm>
        </p:spPr>
        <p:txBody>
          <a:bodyPr>
            <a:normAutofit fontScale="55000" lnSpcReduction="20000"/>
          </a:bodyPr>
          <a:lstStyle/>
          <a:p>
            <a:r>
              <a:rPr lang="de-DE" dirty="0"/>
              <a:t>(1) Die Projektprüfung </a:t>
            </a:r>
            <a:r>
              <a:rPr lang="de-DE" sz="7200" dirty="0">
                <a:solidFill>
                  <a:srgbClr val="FF0000"/>
                </a:solidFill>
              </a:rPr>
              <a:t>ist eine Gruppenprüfung</a:t>
            </a:r>
            <a:r>
              <a:rPr lang="de-DE" dirty="0"/>
              <a:t>, die in der Regel vor der</a:t>
            </a:r>
          </a:p>
          <a:p>
            <a:r>
              <a:rPr lang="de-DE" dirty="0"/>
              <a:t>Klasse oder Lerngruppe durchgeführt wird. Eine Gruppe besteht in der</a:t>
            </a:r>
          </a:p>
          <a:p>
            <a:r>
              <a:rPr lang="de-DE" dirty="0"/>
              <a:t>Regel aus 3 bis 4 Schülerinnen und Schülern. Sie ist vor Beginn der Vorbereitungsphase zu bilden.</a:t>
            </a:r>
          </a:p>
          <a:p>
            <a:r>
              <a:rPr lang="de-DE" dirty="0"/>
              <a:t>(2) Der Ablauf der Projektprüfung gliedert sich in eine Vorbereitungsphase,</a:t>
            </a:r>
          </a:p>
          <a:p>
            <a:r>
              <a:rPr lang="de-DE" dirty="0"/>
              <a:t>eine Durchführungsphase und eine Präsentationsphase.</a:t>
            </a:r>
          </a:p>
          <a:p>
            <a:r>
              <a:rPr lang="de-DE" dirty="0"/>
              <a:t>1. Die Vorbereitungsphase dauert in der Regel drei Wochen. In der</a:t>
            </a:r>
          </a:p>
          <a:p>
            <a:r>
              <a:rPr lang="de-DE" dirty="0"/>
              <a:t>Vorbereitungsphase wählen die Schülerinnen und Schüler nach Beratung</a:t>
            </a:r>
          </a:p>
          <a:p>
            <a:r>
              <a:rPr lang="de-DE" dirty="0"/>
              <a:t>durch die beteiligten Lehrkräfte das Prüfungsthema und legen die</a:t>
            </a:r>
          </a:p>
          <a:p>
            <a:r>
              <a:rPr lang="de-DE" dirty="0"/>
              <a:t>Projektbeschreibung, die insbesondere Aussagen über Umfang, Medien,</a:t>
            </a:r>
          </a:p>
          <a:p>
            <a:r>
              <a:rPr lang="de-DE" dirty="0"/>
              <a:t>Gliederung, Präsentation und außerschulische Vorhaben enthalten kann,</a:t>
            </a:r>
          </a:p>
          <a:p>
            <a:r>
              <a:rPr lang="de-DE" dirty="0"/>
              <a:t>der Schulleiterin oder dem Schulleiter zur Genehmigung vor. Daneben dient</a:t>
            </a:r>
          </a:p>
          <a:p>
            <a:r>
              <a:rPr lang="de-DE" dirty="0"/>
              <a:t>die Vorbereitungsphase der Informations- und Materialbeschaffung. Im</a:t>
            </a:r>
          </a:p>
          <a:p>
            <a:r>
              <a:rPr lang="de-DE" dirty="0"/>
              <a:t>Hauptschulzweig der Mittelstufenschule muss das Thema der</a:t>
            </a:r>
          </a:p>
          <a:p>
            <a:r>
              <a:rPr lang="de-DE" dirty="0"/>
              <a:t>Projektprüfung wegen der besonderen berufsbezogenen Ausrichtung dieser</a:t>
            </a:r>
          </a:p>
          <a:p>
            <a:r>
              <a:rPr lang="de-DE" dirty="0"/>
              <a:t>Schulform einen inhaltlichen Bezug zum berufsbezogenen Unterricht</a:t>
            </a:r>
          </a:p>
          <a:p>
            <a:r>
              <a:rPr lang="de-DE" dirty="0"/>
              <a:t>aufweisen. </a:t>
            </a:r>
          </a:p>
        </p:txBody>
      </p:sp>
      <p:pic>
        <p:nvPicPr>
          <p:cNvPr id="3" name="Grafik 2"/>
          <p:cNvPicPr>
            <a:picLocks noChangeAspect="1"/>
          </p:cNvPicPr>
          <p:nvPr/>
        </p:nvPicPr>
        <p:blipFill>
          <a:blip r:embed="rId2"/>
          <a:stretch>
            <a:fillRect/>
          </a:stretch>
        </p:blipFill>
        <p:spPr>
          <a:xfrm>
            <a:off x="10126860" y="188640"/>
            <a:ext cx="1816765" cy="1060796"/>
          </a:xfrm>
          <a:prstGeom prst="rect">
            <a:avLst/>
          </a:prstGeom>
        </p:spPr>
      </p:pic>
    </p:spTree>
    <p:extLst>
      <p:ext uri="{BB962C8B-B14F-4D97-AF65-F5344CB8AC3E}">
        <p14:creationId xmlns:p14="http://schemas.microsoft.com/office/powerpoint/2010/main" val="186222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dirty="0" smtClean="0"/>
              <a:t>Projektprüfung: </a:t>
            </a:r>
            <a:br>
              <a:rPr lang="de-DE" dirty="0" smtClean="0"/>
            </a:br>
            <a:r>
              <a:rPr lang="de-DE" dirty="0" smtClean="0"/>
              <a:t>Vorlaufphase</a:t>
            </a:r>
            <a:endParaRPr lang="de-DE" dirty="0"/>
          </a:p>
        </p:txBody>
      </p:sp>
      <p:sp>
        <p:nvSpPr>
          <p:cNvPr id="5" name="Rechteck 4"/>
          <p:cNvSpPr/>
          <p:nvPr/>
        </p:nvSpPr>
        <p:spPr>
          <a:xfrm>
            <a:off x="6522264" y="3429000"/>
            <a:ext cx="6092825" cy="369332"/>
          </a:xfrm>
          <a:prstGeom prst="rect">
            <a:avLst/>
          </a:prstGeom>
        </p:spPr>
        <p:txBody>
          <a:bodyPr>
            <a:spAutoFit/>
          </a:bodyPr>
          <a:lstStyle/>
          <a:p>
            <a:pPr lvl="0"/>
            <a:r>
              <a:rPr lang="de-DE" dirty="0" smtClean="0"/>
              <a:t>.</a:t>
            </a:r>
            <a:endParaRPr lang="de-DE" dirty="0"/>
          </a:p>
        </p:txBody>
      </p:sp>
      <p:sp>
        <p:nvSpPr>
          <p:cNvPr id="9" name="Inhaltsplatzhalter 3"/>
          <p:cNvSpPr txBox="1">
            <a:spLocks/>
          </p:cNvSpPr>
          <p:nvPr/>
        </p:nvSpPr>
        <p:spPr>
          <a:xfrm>
            <a:off x="1522414" y="2132856"/>
            <a:ext cx="8722037" cy="4215170"/>
          </a:xfrm>
          <a:prstGeom prst="rect">
            <a:avLst/>
          </a:prstGeom>
        </p:spPr>
        <p:txBody>
          <a:bodyPr rtlCol="0">
            <a:normAutofit fontScale="92500"/>
          </a:bodyPr>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lvl="0"/>
            <a:r>
              <a:rPr lang="de-DE" sz="2800" dirty="0"/>
              <a:t>Die Gruppenbildung erfolgt </a:t>
            </a:r>
            <a:r>
              <a:rPr lang="de-DE" sz="2800" dirty="0" smtClean="0"/>
              <a:t>ab November </a:t>
            </a:r>
            <a:r>
              <a:rPr lang="de-DE" sz="2800" dirty="0"/>
              <a:t>des </a:t>
            </a:r>
            <a:r>
              <a:rPr lang="de-DE" sz="2800" dirty="0" smtClean="0"/>
              <a:t>9</a:t>
            </a:r>
            <a:r>
              <a:rPr lang="de-DE" sz="2800" dirty="0"/>
              <a:t>. Schuljahres überwiegend außerhalb des </a:t>
            </a:r>
            <a:r>
              <a:rPr lang="de-DE" sz="2800" dirty="0" smtClean="0"/>
              <a:t>Regelunterrichts</a:t>
            </a:r>
            <a:endParaRPr lang="de-DE" sz="2800" dirty="0">
              <a:solidFill>
                <a:srgbClr val="FF0000"/>
              </a:solidFill>
            </a:endParaRPr>
          </a:p>
          <a:p>
            <a:pPr lvl="0"/>
            <a:r>
              <a:rPr lang="de-DE" sz="2800" dirty="0" smtClean="0"/>
              <a:t>Projektprüfungen </a:t>
            </a:r>
            <a:r>
              <a:rPr lang="de-DE" sz="2800" dirty="0"/>
              <a:t>sind Gruppenprüfungen. Die Gruppe besteht aus 3-4 </a:t>
            </a:r>
            <a:r>
              <a:rPr lang="de-DE" sz="2800" dirty="0" smtClean="0"/>
              <a:t>Schülerinnen und Schülern</a:t>
            </a:r>
          </a:p>
          <a:p>
            <a:pPr lvl="0"/>
            <a:r>
              <a:rPr lang="de-DE" sz="3000" dirty="0" smtClean="0"/>
              <a:t>In </a:t>
            </a:r>
            <a:r>
              <a:rPr lang="de-DE" sz="3000" dirty="0"/>
              <a:t>allen Phasen </a:t>
            </a:r>
            <a:r>
              <a:rPr lang="de-DE" sz="3000" dirty="0" smtClean="0"/>
              <a:t>werden Protokolle von </a:t>
            </a:r>
            <a:r>
              <a:rPr lang="de-DE" sz="3000" dirty="0"/>
              <a:t>der betreuenden Lehrkraft</a:t>
            </a:r>
            <a:r>
              <a:rPr lang="de-DE" sz="3000" dirty="0" smtClean="0"/>
              <a:t> angefertigt</a:t>
            </a:r>
          </a:p>
          <a:p>
            <a:pPr lvl="0"/>
            <a:r>
              <a:rPr lang="de-DE" sz="3000" dirty="0" smtClean="0"/>
              <a:t>In der Prüfung geht es darum, ein Projekt zu planen und vorzustellen,- ein Thema zu präsentieren</a:t>
            </a:r>
            <a:endParaRPr lang="de-DE" sz="3000" dirty="0"/>
          </a:p>
          <a:p>
            <a:pPr lvl="0"/>
            <a:endParaRPr lang="de-DE" sz="3000" dirty="0"/>
          </a:p>
        </p:txBody>
      </p:sp>
      <p:pic>
        <p:nvPicPr>
          <p:cNvPr id="7" name="Grafik 6"/>
          <p:cNvPicPr/>
          <p:nvPr/>
        </p:nvPicPr>
        <p:blipFill>
          <a:blip r:embed="rId3" cstate="print">
            <a:extLst>
              <a:ext uri="{28A0092B-C50C-407E-A947-70E740481C1C}">
                <a14:useLocalDpi xmlns:a14="http://schemas.microsoft.com/office/drawing/2010/main" val="0"/>
              </a:ext>
            </a:extLst>
          </a:blip>
          <a:stretch>
            <a:fillRect/>
          </a:stretch>
        </p:blipFill>
        <p:spPr>
          <a:xfrm>
            <a:off x="9910836" y="210820"/>
            <a:ext cx="1819275" cy="1059180"/>
          </a:xfrm>
          <a:prstGeom prst="rect">
            <a:avLst/>
          </a:prstGeom>
        </p:spPr>
      </p:pic>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Vorbereitungsphase</a:t>
            </a:r>
            <a:endParaRPr lang="de-DE" dirty="0"/>
          </a:p>
        </p:txBody>
      </p:sp>
      <p:sp>
        <p:nvSpPr>
          <p:cNvPr id="3" name="Inhaltsplatzhalter 2"/>
          <p:cNvSpPr>
            <a:spLocks noGrp="1"/>
          </p:cNvSpPr>
          <p:nvPr>
            <p:ph idx="1"/>
          </p:nvPr>
        </p:nvSpPr>
        <p:spPr>
          <a:xfrm>
            <a:off x="1053852" y="1905000"/>
            <a:ext cx="9612562" cy="4404320"/>
          </a:xfrm>
        </p:spPr>
        <p:txBody>
          <a:bodyPr>
            <a:normAutofit fontScale="92500" lnSpcReduction="20000"/>
          </a:bodyPr>
          <a:lstStyle/>
          <a:p>
            <a:r>
              <a:rPr lang="de-DE" sz="3000" dirty="0" smtClean="0"/>
              <a:t>Thema und Gliederung</a:t>
            </a:r>
            <a:br>
              <a:rPr lang="de-DE" sz="3000" dirty="0" smtClean="0"/>
            </a:br>
            <a:r>
              <a:rPr lang="de-DE" sz="3000" dirty="0" smtClean="0"/>
              <a:t>- Themen sind nicht fachgebunden</a:t>
            </a:r>
            <a:br>
              <a:rPr lang="de-DE" sz="3000" dirty="0" smtClean="0"/>
            </a:br>
            <a:r>
              <a:rPr lang="de-DE" sz="3000" dirty="0" smtClean="0"/>
              <a:t>- Das Thema sollte die Schülerin/den Schüler      interessieren (am besten sogar begeistern)</a:t>
            </a:r>
            <a:br>
              <a:rPr lang="de-DE" sz="3000" dirty="0" smtClean="0"/>
            </a:br>
            <a:r>
              <a:rPr lang="de-DE" sz="3000" dirty="0" smtClean="0"/>
              <a:t>- Der Antrag mit Gliederung und Angabe von Quellen 	soll bis spätestens 11.12.2024 bei der betreuenden 	Lehrkraft </a:t>
            </a:r>
            <a:r>
              <a:rPr lang="de-DE" sz="3000" dirty="0"/>
              <a:t>und </a:t>
            </a:r>
            <a:r>
              <a:rPr lang="de-DE" sz="3000" dirty="0" smtClean="0"/>
              <a:t>bei der Schulleitung abgegeben werden</a:t>
            </a:r>
          </a:p>
          <a:p>
            <a:r>
              <a:rPr lang="de-DE" sz="3000" dirty="0" smtClean="0"/>
              <a:t>Was geht in die Notenfindung ein?</a:t>
            </a:r>
            <a:br>
              <a:rPr lang="de-DE" sz="3000" dirty="0" smtClean="0"/>
            </a:br>
            <a:r>
              <a:rPr lang="de-DE" sz="3000" dirty="0" smtClean="0"/>
              <a:t>- Engagement bei der Vorbereitung</a:t>
            </a:r>
            <a:br>
              <a:rPr lang="de-DE" sz="3000" dirty="0" smtClean="0"/>
            </a:br>
            <a:r>
              <a:rPr lang="de-DE" sz="3000" dirty="0" smtClean="0"/>
              <a:t>- Materialbeschaffung</a:t>
            </a:r>
            <a:br>
              <a:rPr lang="de-DE" sz="3000" dirty="0" smtClean="0"/>
            </a:br>
            <a:r>
              <a:rPr lang="de-DE" sz="3000" dirty="0" smtClean="0"/>
              <a:t>- Projektbeschreibung</a:t>
            </a:r>
          </a:p>
          <a:p>
            <a:endParaRPr lang="de-DE" sz="3000" dirty="0" smtClean="0"/>
          </a:p>
          <a:p>
            <a:endParaRPr lang="de-DE" sz="3000" dirty="0"/>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9910836" y="332656"/>
            <a:ext cx="1819275" cy="1059180"/>
          </a:xfrm>
          <a:prstGeom prst="rect">
            <a:avLst/>
          </a:prstGeom>
        </p:spPr>
      </p:pic>
    </p:spTree>
    <p:extLst>
      <p:ext uri="{BB962C8B-B14F-4D97-AF65-F5344CB8AC3E}">
        <p14:creationId xmlns:p14="http://schemas.microsoft.com/office/powerpoint/2010/main" val="1753002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Durchführungsphase</a:t>
            </a:r>
            <a:endParaRPr lang="de-DE" dirty="0"/>
          </a:p>
        </p:txBody>
      </p:sp>
      <p:sp>
        <p:nvSpPr>
          <p:cNvPr id="3" name="Inhaltsplatzhalter 2"/>
          <p:cNvSpPr>
            <a:spLocks noGrp="1"/>
          </p:cNvSpPr>
          <p:nvPr>
            <p:ph idx="1"/>
          </p:nvPr>
        </p:nvSpPr>
        <p:spPr>
          <a:xfrm>
            <a:off x="648514" y="1700808"/>
            <a:ext cx="9864078" cy="4849936"/>
          </a:xfrm>
        </p:spPr>
        <p:txBody>
          <a:bodyPr>
            <a:normAutofit/>
          </a:bodyPr>
          <a:lstStyle/>
          <a:p>
            <a:r>
              <a:rPr lang="de-DE" dirty="0" smtClean="0"/>
              <a:t>4 Projekttage (ca.16-20 Stunden), </a:t>
            </a:r>
            <a:r>
              <a:rPr lang="de-DE" sz="1800" dirty="0" smtClean="0"/>
              <a:t>17.1.2025; 27.01</a:t>
            </a:r>
            <a:r>
              <a:rPr lang="de-DE" sz="1800" dirty="0"/>
              <a:t>. </a:t>
            </a:r>
            <a:r>
              <a:rPr lang="mr-IN" sz="1800" dirty="0"/>
              <a:t>–</a:t>
            </a:r>
            <a:r>
              <a:rPr lang="de-DE" sz="1800" dirty="0"/>
              <a:t> </a:t>
            </a:r>
            <a:r>
              <a:rPr lang="de-DE" sz="1800" dirty="0" smtClean="0"/>
              <a:t>29.01.2025</a:t>
            </a:r>
            <a:endParaRPr lang="de-DE" dirty="0" smtClean="0"/>
          </a:p>
          <a:p>
            <a:r>
              <a:rPr lang="de-DE" dirty="0" smtClean="0"/>
              <a:t>Allgemeines:</a:t>
            </a:r>
            <a:br>
              <a:rPr lang="de-DE" dirty="0" smtClean="0"/>
            </a:br>
            <a:r>
              <a:rPr lang="de-DE" dirty="0" smtClean="0"/>
              <a:t>- Eine Lehrkraft betreut die vier Projekttage</a:t>
            </a:r>
            <a:br>
              <a:rPr lang="de-DE" dirty="0" smtClean="0"/>
            </a:br>
            <a:r>
              <a:rPr lang="de-DE" dirty="0" smtClean="0"/>
              <a:t>- Das Material wird gesichtet und bearbeitet </a:t>
            </a:r>
            <a:r>
              <a:rPr lang="mr-IN" dirty="0" smtClean="0"/>
              <a:t>–</a:t>
            </a:r>
            <a:r>
              <a:rPr lang="de-DE" dirty="0" smtClean="0"/>
              <a:t> die Präsentationen werden vorbereitet und 	der Vortrag wird geübt</a:t>
            </a:r>
            <a:br>
              <a:rPr lang="de-DE" dirty="0" smtClean="0"/>
            </a:br>
            <a:r>
              <a:rPr lang="de-DE" dirty="0" smtClean="0"/>
              <a:t>- Die Vorbereitung und Fertigstellung der Präsentation soll </a:t>
            </a:r>
            <a:r>
              <a:rPr lang="de-DE" b="1" u="sng" dirty="0" smtClean="0"/>
              <a:t>nicht</a:t>
            </a:r>
            <a:r>
              <a:rPr lang="de-DE" dirty="0" smtClean="0"/>
              <a:t> zu Hause, sondern an den 	vier Projekttagen in der Schule stattfinden</a:t>
            </a:r>
          </a:p>
          <a:p>
            <a:r>
              <a:rPr lang="de-DE" dirty="0" smtClean="0"/>
              <a:t>Was geht in die Notengebung ein?</a:t>
            </a:r>
            <a:br>
              <a:rPr lang="de-DE" dirty="0" smtClean="0"/>
            </a:br>
            <a:r>
              <a:rPr lang="de-DE" dirty="0" smtClean="0"/>
              <a:t>- Verhalten in der Gruppe (Aktivität/Passivität, Sozialverhalten, Kooperationsfähigkeit, 		Verantwortungsbereitschaft, Konfliktlösungsbereitschaft</a:t>
            </a:r>
          </a:p>
          <a:p>
            <a:pPr marL="0" indent="0">
              <a:buNone/>
            </a:pPr>
            <a:r>
              <a:rPr lang="de-DE" dirty="0" smtClean="0"/>
              <a:t>     - Persönliche Kompetenz (Ausdauer, Konzentration, Selbständigkeit, Ordnung, 	    	 		Problemlösefähigkeit)</a:t>
            </a:r>
            <a:br>
              <a:rPr lang="de-DE" dirty="0" smtClean="0"/>
            </a:br>
            <a:r>
              <a:rPr lang="de-DE" dirty="0" smtClean="0"/>
              <a:t>     - Methodenkompetenz (Auswertung/Bearbeitung des Materials, Arbeits- und 	Zeiteinteilung, Medienauswahl und </a:t>
            </a:r>
            <a:r>
              <a:rPr lang="de-DE" dirty="0"/>
              <a:t>-</a:t>
            </a:r>
            <a:r>
              <a:rPr lang="de-DE" dirty="0" smtClean="0"/>
              <a:t>einsatz</a:t>
            </a:r>
            <a:r>
              <a:rPr lang="de-DE" dirty="0"/>
              <a:t>)</a:t>
            </a:r>
            <a:endParaRPr lang="de-DE" dirty="0" smtClean="0"/>
          </a:p>
          <a:p>
            <a:endParaRPr lang="de-DE" dirty="0"/>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9910836" y="332656"/>
            <a:ext cx="1819275" cy="1059180"/>
          </a:xfrm>
          <a:prstGeom prst="rect">
            <a:avLst/>
          </a:prstGeom>
        </p:spPr>
      </p:pic>
    </p:spTree>
    <p:extLst>
      <p:ext uri="{BB962C8B-B14F-4D97-AF65-F5344CB8AC3E}">
        <p14:creationId xmlns:p14="http://schemas.microsoft.com/office/powerpoint/2010/main" val="1946410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Präsentation 30.1.2025</a:t>
            </a:r>
            <a:endParaRPr lang="de-DE" dirty="0"/>
          </a:p>
        </p:txBody>
      </p:sp>
      <p:sp>
        <p:nvSpPr>
          <p:cNvPr id="3" name="Inhaltsplatzhalter 2"/>
          <p:cNvSpPr>
            <a:spLocks noGrp="1"/>
          </p:cNvSpPr>
          <p:nvPr>
            <p:ph idx="1"/>
          </p:nvPr>
        </p:nvSpPr>
        <p:spPr>
          <a:xfrm>
            <a:off x="1522414" y="1905000"/>
            <a:ext cx="9468542" cy="4476328"/>
          </a:xfrm>
        </p:spPr>
        <p:txBody>
          <a:bodyPr>
            <a:normAutofit/>
          </a:bodyPr>
          <a:lstStyle/>
          <a:p>
            <a:pPr lvl="0"/>
            <a:r>
              <a:rPr lang="de-DE" sz="2000" dirty="0" smtClean="0"/>
              <a:t>Ablauf:</a:t>
            </a:r>
            <a:br>
              <a:rPr lang="de-DE" sz="2000" dirty="0" smtClean="0"/>
            </a:br>
            <a:r>
              <a:rPr lang="de-DE" sz="2000" dirty="0" smtClean="0"/>
              <a:t>- Präsentation 15 - 30 Minuten + Befragung +   Reflexion</a:t>
            </a:r>
            <a:br>
              <a:rPr lang="de-DE" sz="2000" dirty="0" smtClean="0"/>
            </a:br>
            <a:r>
              <a:rPr lang="de-DE" sz="2000" dirty="0" smtClean="0"/>
              <a:t>- Schriftliche, mündliche und  praktische Anteile sind möglich</a:t>
            </a:r>
            <a:br>
              <a:rPr lang="de-DE" sz="2000" dirty="0" smtClean="0"/>
            </a:br>
            <a:r>
              <a:rPr lang="de-DE" sz="2000" dirty="0" smtClean="0"/>
              <a:t>- Der Prüfungsausschuss besteht aus Schulleitung, Projektlehrer/in, Protokollant/in</a:t>
            </a:r>
          </a:p>
          <a:p>
            <a:pPr lvl="0"/>
            <a:r>
              <a:rPr lang="de-DE" sz="2000" dirty="0" smtClean="0"/>
              <a:t>Was geht in die Notengebung ein? </a:t>
            </a:r>
            <a:br>
              <a:rPr lang="de-DE" sz="2000" dirty="0" smtClean="0"/>
            </a:br>
            <a:r>
              <a:rPr lang="de-DE" sz="2000" dirty="0" smtClean="0"/>
              <a:t>- Zeiteinteilung</a:t>
            </a:r>
            <a:br>
              <a:rPr lang="de-DE" sz="2000" dirty="0" smtClean="0"/>
            </a:br>
            <a:r>
              <a:rPr lang="de-DE" sz="2000" dirty="0" smtClean="0"/>
              <a:t>- Einbringen der eigenen Person</a:t>
            </a:r>
            <a:br>
              <a:rPr lang="de-DE" sz="2000" dirty="0" smtClean="0"/>
            </a:br>
            <a:r>
              <a:rPr lang="de-DE" sz="2000" dirty="0" smtClean="0"/>
              <a:t>- Vortragsweise</a:t>
            </a:r>
            <a:r>
              <a:rPr lang="de-DE" sz="2000" dirty="0"/>
              <a:t/>
            </a:r>
            <a:br>
              <a:rPr lang="de-DE" sz="2000" dirty="0"/>
            </a:br>
            <a:r>
              <a:rPr lang="de-DE" sz="2000" dirty="0" smtClean="0"/>
              <a:t>- Medieneinsatz; Medienbeherrschung</a:t>
            </a:r>
            <a:br>
              <a:rPr lang="de-DE" sz="2000" dirty="0" smtClean="0"/>
            </a:br>
            <a:r>
              <a:rPr lang="de-DE" sz="2000" dirty="0" smtClean="0"/>
              <a:t>- Fachwissen</a:t>
            </a:r>
            <a:r>
              <a:rPr lang="de-DE" sz="2000" dirty="0"/>
              <a:t/>
            </a:r>
            <a:br>
              <a:rPr lang="de-DE" sz="2000" dirty="0"/>
            </a:br>
            <a:r>
              <a:rPr lang="de-DE" sz="2000" dirty="0" smtClean="0"/>
              <a:t>- Qualität des Ergebnisses</a:t>
            </a:r>
            <a:br>
              <a:rPr lang="de-DE" sz="2000" dirty="0" smtClean="0"/>
            </a:br>
            <a:r>
              <a:rPr lang="de-DE" sz="2000" dirty="0" smtClean="0"/>
              <a:t>- Reflexion /Selbstkritik</a:t>
            </a:r>
          </a:p>
          <a:p>
            <a:endParaRPr lang="de-DE" dirty="0" smtClean="0"/>
          </a:p>
          <a:p>
            <a:endParaRPr lang="de-DE" dirty="0" smtClean="0"/>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9982844" y="210820"/>
            <a:ext cx="1819275" cy="1059180"/>
          </a:xfrm>
          <a:prstGeom prst="rect">
            <a:avLst/>
          </a:prstGeom>
        </p:spPr>
      </p:pic>
    </p:spTree>
    <p:extLst>
      <p:ext uri="{BB962C8B-B14F-4D97-AF65-F5344CB8AC3E}">
        <p14:creationId xmlns:p14="http://schemas.microsoft.com/office/powerpoint/2010/main" val="146678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der Präsentation</a:t>
            </a:r>
            <a:endParaRPr lang="de-DE" dirty="0"/>
          </a:p>
        </p:txBody>
      </p:sp>
      <p:sp>
        <p:nvSpPr>
          <p:cNvPr id="3" name="Inhaltsplatzhalter 2"/>
          <p:cNvSpPr>
            <a:spLocks noGrp="1"/>
          </p:cNvSpPr>
          <p:nvPr>
            <p:ph idx="1"/>
          </p:nvPr>
        </p:nvSpPr>
        <p:spPr/>
        <p:txBody>
          <a:bodyPr>
            <a:normAutofit/>
          </a:bodyPr>
          <a:lstStyle/>
          <a:p>
            <a:r>
              <a:rPr lang="de-DE" sz="2400" dirty="0" smtClean="0"/>
              <a:t>Ziel jeder Präsentation ist es, andere Menschen verständlich zu informieren und die vorgetragenen Inhalte überzeugend darzustellen</a:t>
            </a:r>
            <a:endParaRPr lang="de-DE" sz="2400" dirty="0"/>
          </a:p>
          <a:p>
            <a:r>
              <a:rPr lang="de-DE" sz="2400" dirty="0" smtClean="0"/>
              <a:t>Grundsätzlich wird eine Präsentation visualisiert durch bildhafte Mittel (z.B. Overheadfolien, Videos, Plakate, Materialien etc.) oder </a:t>
            </a:r>
            <a:r>
              <a:rPr lang="de-DE" sz="2400" dirty="0" err="1" smtClean="0"/>
              <a:t>PowerPointPräsentationen</a:t>
            </a:r>
            <a:r>
              <a:rPr lang="de-DE" sz="2400" dirty="0" smtClean="0"/>
              <a:t> oder weitere Darstellungsformen (Gestik, Mimik etc.)</a:t>
            </a:r>
          </a:p>
          <a:p>
            <a:r>
              <a:rPr lang="de-DE" sz="2400" dirty="0" smtClean="0"/>
              <a:t>Je anschaulicher der Vortrag desto besser können die Zuschauer folgen und verstehen</a:t>
            </a:r>
            <a:endParaRPr lang="de-DE" sz="2400" dirty="0"/>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9910836" y="332656"/>
            <a:ext cx="1819275" cy="1059180"/>
          </a:xfrm>
          <a:prstGeom prst="rect">
            <a:avLst/>
          </a:prstGeom>
        </p:spPr>
      </p:pic>
    </p:spTree>
    <p:extLst>
      <p:ext uri="{BB962C8B-B14F-4D97-AF65-F5344CB8AC3E}">
        <p14:creationId xmlns:p14="http://schemas.microsoft.com/office/powerpoint/2010/main" val="4794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Beurteilungskriterien</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49361798"/>
              </p:ext>
            </p:extLst>
          </p:nvPr>
        </p:nvGraphicFramePr>
        <p:xfrm>
          <a:off x="0" y="1844824"/>
          <a:ext cx="11927059" cy="4388489"/>
        </p:xfrm>
        <a:graphic>
          <a:graphicData uri="http://schemas.openxmlformats.org/drawingml/2006/table">
            <a:tbl>
              <a:tblPr firstRow="1" firstCol="1" bandRow="1">
                <a:tableStyleId>{8EC20E35-A176-4012-BC5E-935CFFF8708E}</a:tableStyleId>
              </a:tblPr>
              <a:tblGrid>
                <a:gridCol w="2143646">
                  <a:extLst>
                    <a:ext uri="{9D8B030D-6E8A-4147-A177-3AD203B41FA5}">
                      <a16:colId xmlns:a16="http://schemas.microsoft.com/office/drawing/2014/main" val="20000"/>
                    </a:ext>
                  </a:extLst>
                </a:gridCol>
                <a:gridCol w="1732627">
                  <a:extLst>
                    <a:ext uri="{9D8B030D-6E8A-4147-A177-3AD203B41FA5}">
                      <a16:colId xmlns:a16="http://schemas.microsoft.com/office/drawing/2014/main" val="20001"/>
                    </a:ext>
                  </a:extLst>
                </a:gridCol>
                <a:gridCol w="2054258">
                  <a:extLst>
                    <a:ext uri="{9D8B030D-6E8A-4147-A177-3AD203B41FA5}">
                      <a16:colId xmlns:a16="http://schemas.microsoft.com/office/drawing/2014/main" val="20002"/>
                    </a:ext>
                  </a:extLst>
                </a:gridCol>
                <a:gridCol w="2101041">
                  <a:extLst>
                    <a:ext uri="{9D8B030D-6E8A-4147-A177-3AD203B41FA5}">
                      <a16:colId xmlns:a16="http://schemas.microsoft.com/office/drawing/2014/main" val="20003"/>
                    </a:ext>
                  </a:extLst>
                </a:gridCol>
                <a:gridCol w="1686680">
                  <a:extLst>
                    <a:ext uri="{9D8B030D-6E8A-4147-A177-3AD203B41FA5}">
                      <a16:colId xmlns:a16="http://schemas.microsoft.com/office/drawing/2014/main" val="20004"/>
                    </a:ext>
                  </a:extLst>
                </a:gridCol>
                <a:gridCol w="2208807">
                  <a:extLst>
                    <a:ext uri="{9D8B030D-6E8A-4147-A177-3AD203B41FA5}">
                      <a16:colId xmlns:a16="http://schemas.microsoft.com/office/drawing/2014/main" val="20005"/>
                    </a:ext>
                  </a:extLst>
                </a:gridCol>
              </a:tblGrid>
              <a:tr h="329825">
                <a:tc>
                  <a:txBody>
                    <a:bodyPr/>
                    <a:lstStyle/>
                    <a:p>
                      <a:pPr algn="ctr">
                        <a:spcAft>
                          <a:spcPts val="0"/>
                        </a:spcAft>
                      </a:pPr>
                      <a:r>
                        <a:rPr lang="de-DE" sz="1400" dirty="0">
                          <a:effectLst/>
                        </a:rPr>
                        <a:t>Vorbereitungsphase</a:t>
                      </a:r>
                      <a:endParaRPr lang="de-DE" sz="1400" dirty="0">
                        <a:effectLst/>
                        <a:latin typeface="Times New Roman" charset="0"/>
                        <a:ea typeface="Times New Roman" charset="0"/>
                        <a:cs typeface="Times New Roman" charset="0"/>
                      </a:endParaRPr>
                    </a:p>
                  </a:txBody>
                  <a:tcPr marL="68580" marR="68580" marT="0" marB="0"/>
                </a:tc>
                <a:tc gridSpan="3">
                  <a:txBody>
                    <a:bodyPr/>
                    <a:lstStyle/>
                    <a:p>
                      <a:pPr algn="ctr">
                        <a:spcAft>
                          <a:spcPts val="0"/>
                        </a:spcAft>
                      </a:pPr>
                      <a:r>
                        <a:rPr lang="de-DE" sz="1400">
                          <a:effectLst/>
                        </a:rPr>
                        <a:t>Durchführungsphase</a:t>
                      </a:r>
                      <a:endParaRPr lang="de-DE" sz="1400">
                        <a:effectLst/>
                        <a:latin typeface="Times New Roman" charset="0"/>
                        <a:ea typeface="Times New Roman" charset="0"/>
                        <a:cs typeface="Times New Roman" charset="0"/>
                      </a:endParaRPr>
                    </a:p>
                  </a:txBody>
                  <a:tcPr marL="68580" marR="68580" marT="0" marB="0"/>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Präsentation</a:t>
                      </a:r>
                      <a:endParaRPr lang="de-DE" sz="1400">
                        <a:effectLst/>
                        <a:latin typeface="Times New Roman" charset="0"/>
                        <a:ea typeface="Times New Roman" charset="0"/>
                        <a:cs typeface="Times New Roman" charset="0"/>
                      </a:endParaRPr>
                    </a:p>
                  </a:txBody>
                  <a:tcPr marL="68580" marR="68580" marT="0" marB="0"/>
                </a:tc>
                <a:tc hMerge="1">
                  <a:txBody>
                    <a:bodyPr/>
                    <a:lstStyle/>
                    <a:p>
                      <a:endParaRPr lang="de-DE"/>
                    </a:p>
                  </a:txBody>
                  <a:tcPr/>
                </a:tc>
                <a:extLst>
                  <a:ext uri="{0D108BD9-81ED-4DB2-BD59-A6C34878D82A}">
                    <a16:rowId xmlns:a16="http://schemas.microsoft.com/office/drawing/2014/main" val="10000"/>
                  </a:ext>
                </a:extLst>
              </a:tr>
              <a:tr h="403549">
                <a:tc>
                  <a:txBody>
                    <a:bodyPr/>
                    <a:lstStyle/>
                    <a:p>
                      <a:pPr algn="ctr">
                        <a:spcAft>
                          <a:spcPts val="0"/>
                        </a:spcAft>
                      </a:pPr>
                      <a:r>
                        <a:rPr lang="de-DE" sz="1800" dirty="0" smtClean="0">
                          <a:solidFill>
                            <a:schemeClr val="tx1"/>
                          </a:solidFill>
                          <a:effectLst/>
                        </a:rPr>
                        <a:t>20%</a:t>
                      </a:r>
                      <a:r>
                        <a:rPr lang="de-DE" sz="1800" dirty="0" smtClean="0">
                          <a:effectLst/>
                        </a:rPr>
                        <a:t>%</a:t>
                      </a:r>
                      <a:endParaRPr lang="de-DE" sz="1800" dirty="0">
                        <a:effectLst/>
                        <a:latin typeface="Times New Roman" charset="0"/>
                        <a:ea typeface="Times New Roman" charset="0"/>
                        <a:cs typeface="Times New Roman" charset="0"/>
                      </a:endParaRPr>
                    </a:p>
                  </a:txBody>
                  <a:tcPr marL="68580" marR="68580" marT="0" marB="0">
                    <a:noFill/>
                  </a:tcPr>
                </a:tc>
                <a:tc gridSpan="3">
                  <a:txBody>
                    <a:bodyPr/>
                    <a:lstStyle/>
                    <a:p>
                      <a:pPr algn="ctr">
                        <a:spcAft>
                          <a:spcPts val="0"/>
                        </a:spcAft>
                      </a:pPr>
                      <a:r>
                        <a:rPr lang="de-DE" sz="1800" dirty="0">
                          <a:effectLst/>
                        </a:rPr>
                        <a:t>40 %</a:t>
                      </a:r>
                      <a:endParaRPr lang="de-DE" sz="18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800" dirty="0">
                          <a:solidFill>
                            <a:schemeClr val="tx1"/>
                          </a:solidFill>
                          <a:effectLst/>
                        </a:rPr>
                        <a:t>40 %</a:t>
                      </a:r>
                      <a:endParaRPr lang="de-DE" sz="1800" dirty="0">
                        <a:solidFill>
                          <a:schemeClr val="tx1"/>
                        </a:solidFill>
                        <a:effectLst/>
                        <a:latin typeface="Times New Roman" charset="0"/>
                        <a:ea typeface="Times New Roman" charset="0"/>
                        <a:cs typeface="Times New Roman" charset="0"/>
                      </a:endParaRPr>
                    </a:p>
                  </a:txBody>
                  <a:tcPr marL="68580" marR="68580" marT="0" marB="0">
                    <a:noFill/>
                  </a:tcPr>
                </a:tc>
                <a:tc hMerge="1">
                  <a:txBody>
                    <a:bodyPr/>
                    <a:lstStyle/>
                    <a:p>
                      <a:endParaRPr lang="de-DE"/>
                    </a:p>
                  </a:txBody>
                  <a:tcPr/>
                </a:tc>
                <a:extLst>
                  <a:ext uri="{0D108BD9-81ED-4DB2-BD59-A6C34878D82A}">
                    <a16:rowId xmlns:a16="http://schemas.microsoft.com/office/drawing/2014/main" val="10001"/>
                  </a:ext>
                </a:extLst>
              </a:tr>
              <a:tr h="358711">
                <a:tc>
                  <a:txBody>
                    <a:bodyPr/>
                    <a:lstStyle/>
                    <a:p>
                      <a:pPr>
                        <a:spcAft>
                          <a:spcPts val="0"/>
                        </a:spcAft>
                      </a:pPr>
                      <a:r>
                        <a:rPr lang="de-DE" sz="1400" dirty="0" smtClean="0">
                          <a:solidFill>
                            <a:schemeClr val="tx1"/>
                          </a:solidFill>
                          <a:effectLst/>
                        </a:rPr>
                        <a:t>      Einzelleistung</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tc>
                  <a:txBody>
                    <a:bodyPr/>
                    <a:lstStyle/>
                    <a:p>
                      <a:pPr>
                        <a:spcAft>
                          <a:spcPts val="0"/>
                        </a:spcAft>
                      </a:pPr>
                      <a:r>
                        <a:rPr lang="de-DE" sz="1400" dirty="0" smtClean="0">
                          <a:effectLst/>
                        </a:rPr>
                        <a:t>      Fachkompetenz</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a:spcAft>
                          <a:spcPts val="0"/>
                        </a:spcAft>
                      </a:pPr>
                      <a:r>
                        <a:rPr lang="de-DE" sz="1400" dirty="0" smtClean="0">
                          <a:effectLst/>
                        </a:rPr>
                        <a:t>      Medienkompetenz</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a:spcAft>
                          <a:spcPts val="0"/>
                        </a:spcAft>
                      </a:pPr>
                      <a:r>
                        <a:rPr lang="de-DE" sz="1400" dirty="0" smtClean="0">
                          <a:effectLst/>
                        </a:rPr>
                        <a:t>      Soziale </a:t>
                      </a:r>
                      <a:r>
                        <a:rPr lang="de-DE" sz="1400" dirty="0">
                          <a:effectLst/>
                        </a:rPr>
                        <a:t>Kompetenz</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a:spcAft>
                          <a:spcPts val="0"/>
                        </a:spcAft>
                      </a:pPr>
                      <a:r>
                        <a:rPr lang="de-DE" sz="1400" dirty="0" smtClean="0">
                          <a:solidFill>
                            <a:schemeClr val="tx1"/>
                          </a:solidFill>
                          <a:effectLst/>
                        </a:rPr>
                        <a:t>     Gruppenleistung</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tc>
                  <a:txBody>
                    <a:bodyPr/>
                    <a:lstStyle/>
                    <a:p>
                      <a:pPr>
                        <a:spcAft>
                          <a:spcPts val="0"/>
                        </a:spcAft>
                      </a:pPr>
                      <a:r>
                        <a:rPr lang="de-DE" sz="1400" dirty="0" smtClean="0">
                          <a:solidFill>
                            <a:schemeClr val="tx1"/>
                          </a:solidFill>
                          <a:effectLst/>
                        </a:rPr>
                        <a:t>      Einzelleistung</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extLst>
                  <a:ext uri="{0D108BD9-81ED-4DB2-BD59-A6C34878D82A}">
                    <a16:rowId xmlns:a16="http://schemas.microsoft.com/office/drawing/2014/main" val="10002"/>
                  </a:ext>
                </a:extLst>
              </a:tr>
              <a:tr h="3228395">
                <a:tc>
                  <a:txBody>
                    <a:bodyPr/>
                    <a:lstStyle/>
                    <a:p>
                      <a:pPr marL="228600">
                        <a:spcAft>
                          <a:spcPts val="0"/>
                        </a:spcAft>
                      </a:pPr>
                      <a:r>
                        <a:rPr lang="de-DE" sz="1400" dirty="0">
                          <a:solidFill>
                            <a:schemeClr val="tx1"/>
                          </a:solidFill>
                          <a:effectLst/>
                        </a:rPr>
                        <a:t>Gruppenbildung</a:t>
                      </a:r>
                    </a:p>
                    <a:p>
                      <a:pPr marL="228600">
                        <a:spcAft>
                          <a:spcPts val="0"/>
                        </a:spcAft>
                      </a:pPr>
                      <a:r>
                        <a:rPr lang="de-DE" sz="1400" dirty="0">
                          <a:solidFill>
                            <a:schemeClr val="tx1"/>
                          </a:solidFill>
                          <a:effectLst/>
                        </a:rPr>
                        <a:t>Themenfindung</a:t>
                      </a:r>
                    </a:p>
                    <a:p>
                      <a:pPr marL="228600">
                        <a:spcAft>
                          <a:spcPts val="0"/>
                        </a:spcAft>
                      </a:pPr>
                      <a:r>
                        <a:rPr lang="de-DE" sz="1400" dirty="0">
                          <a:solidFill>
                            <a:schemeClr val="tx1"/>
                          </a:solidFill>
                          <a:effectLst/>
                        </a:rPr>
                        <a:t>Projekt-beschreibung</a:t>
                      </a:r>
                    </a:p>
                    <a:p>
                      <a:pPr marL="228600">
                        <a:spcAft>
                          <a:spcPts val="0"/>
                        </a:spcAft>
                      </a:pPr>
                      <a:r>
                        <a:rPr lang="de-DE" sz="1400" dirty="0">
                          <a:solidFill>
                            <a:schemeClr val="tx1"/>
                          </a:solidFill>
                          <a:effectLst/>
                        </a:rPr>
                        <a:t>Material-beschaffung</a:t>
                      </a:r>
                    </a:p>
                    <a:p>
                      <a:pPr marL="228600">
                        <a:spcAft>
                          <a:spcPts val="0"/>
                        </a:spcAft>
                      </a:pPr>
                      <a:r>
                        <a:rPr lang="de-DE" sz="1400" dirty="0">
                          <a:solidFill>
                            <a:schemeClr val="tx1"/>
                          </a:solidFill>
                          <a:effectLst/>
                        </a:rPr>
                        <a:t>Engagement bei Vorbereitung</a:t>
                      </a:r>
                    </a:p>
                    <a:p>
                      <a:pPr marL="228600">
                        <a:spcAft>
                          <a:spcPts val="0"/>
                        </a:spcAft>
                      </a:pPr>
                      <a:r>
                        <a:rPr lang="de-DE" sz="1400" dirty="0">
                          <a:solidFill>
                            <a:schemeClr val="tx1"/>
                          </a:solidFill>
                          <a:effectLst/>
                        </a:rPr>
                        <a:t>…</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tc>
                  <a:txBody>
                    <a:bodyPr/>
                    <a:lstStyle/>
                    <a:p>
                      <a:pPr marL="228600">
                        <a:spcAft>
                          <a:spcPts val="0"/>
                        </a:spcAft>
                      </a:pPr>
                      <a:r>
                        <a:rPr lang="de-DE" sz="1400" dirty="0">
                          <a:effectLst/>
                        </a:rPr>
                        <a:t>Fachwissen</a:t>
                      </a:r>
                    </a:p>
                    <a:p>
                      <a:pPr marL="228600">
                        <a:spcAft>
                          <a:spcPts val="0"/>
                        </a:spcAft>
                      </a:pPr>
                      <a:r>
                        <a:rPr lang="de-DE" sz="1400" dirty="0">
                          <a:effectLst/>
                        </a:rPr>
                        <a:t>Arbeits-fortschritt</a:t>
                      </a:r>
                    </a:p>
                    <a:p>
                      <a:pPr marL="228600">
                        <a:spcAft>
                          <a:spcPts val="0"/>
                        </a:spcAft>
                      </a:pPr>
                      <a:r>
                        <a:rPr lang="de-DE" sz="1400" dirty="0">
                          <a:effectLst/>
                        </a:rPr>
                        <a:t>Arbeits-ergebnisse</a:t>
                      </a:r>
                    </a:p>
                    <a:p>
                      <a:pPr marL="228600">
                        <a:spcAft>
                          <a:spcPts val="0"/>
                        </a:spcAft>
                      </a:pPr>
                      <a:r>
                        <a:rPr lang="de-DE" sz="1400" dirty="0">
                          <a:effectLst/>
                        </a:rPr>
                        <a:t>…</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marL="228600">
                        <a:spcAft>
                          <a:spcPts val="0"/>
                        </a:spcAft>
                      </a:pPr>
                      <a:r>
                        <a:rPr lang="de-DE" sz="1400" dirty="0">
                          <a:effectLst/>
                        </a:rPr>
                        <a:t>Informations-beschaffung</a:t>
                      </a:r>
                    </a:p>
                    <a:p>
                      <a:pPr marL="228600">
                        <a:spcAft>
                          <a:spcPts val="0"/>
                        </a:spcAft>
                      </a:pPr>
                      <a:r>
                        <a:rPr lang="de-DE" sz="1400" dirty="0">
                          <a:effectLst/>
                        </a:rPr>
                        <a:t>Informations-auswertung</a:t>
                      </a:r>
                    </a:p>
                    <a:p>
                      <a:pPr marL="228600">
                        <a:spcAft>
                          <a:spcPts val="0"/>
                        </a:spcAft>
                      </a:pPr>
                      <a:r>
                        <a:rPr lang="de-DE" sz="1400" dirty="0">
                          <a:effectLst/>
                        </a:rPr>
                        <a:t>Arbeitstechniken</a:t>
                      </a:r>
                    </a:p>
                    <a:p>
                      <a:pPr marL="228600">
                        <a:spcAft>
                          <a:spcPts val="0"/>
                        </a:spcAft>
                      </a:pPr>
                      <a:r>
                        <a:rPr lang="de-DE" sz="1400" dirty="0">
                          <a:effectLst/>
                        </a:rPr>
                        <a:t>Umgang mit Medien</a:t>
                      </a:r>
                    </a:p>
                    <a:p>
                      <a:pPr marL="228600">
                        <a:spcAft>
                          <a:spcPts val="0"/>
                        </a:spcAft>
                      </a:pPr>
                      <a:r>
                        <a:rPr lang="de-DE" sz="1400" dirty="0">
                          <a:effectLst/>
                        </a:rPr>
                        <a:t>…</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marL="228600">
                        <a:spcAft>
                          <a:spcPts val="0"/>
                        </a:spcAft>
                      </a:pPr>
                      <a:r>
                        <a:rPr lang="de-DE" sz="1400" dirty="0">
                          <a:effectLst/>
                        </a:rPr>
                        <a:t>Eigeninitiative</a:t>
                      </a:r>
                    </a:p>
                    <a:p>
                      <a:pPr marL="228600">
                        <a:spcAft>
                          <a:spcPts val="0"/>
                        </a:spcAft>
                      </a:pPr>
                      <a:r>
                        <a:rPr lang="de-DE" sz="1400" dirty="0">
                          <a:effectLst/>
                        </a:rPr>
                        <a:t>Ausdauer</a:t>
                      </a:r>
                    </a:p>
                    <a:p>
                      <a:pPr marL="228600">
                        <a:spcAft>
                          <a:spcPts val="0"/>
                        </a:spcAft>
                      </a:pPr>
                      <a:r>
                        <a:rPr lang="de-DE" sz="1400" dirty="0">
                          <a:effectLst/>
                        </a:rPr>
                        <a:t>Verlässlichkeit</a:t>
                      </a:r>
                    </a:p>
                    <a:p>
                      <a:pPr marL="228600">
                        <a:spcAft>
                          <a:spcPts val="0"/>
                        </a:spcAft>
                      </a:pPr>
                      <a:r>
                        <a:rPr lang="de-DE" sz="1400" dirty="0">
                          <a:effectLst/>
                        </a:rPr>
                        <a:t>Verantwortungs-bereitschaft</a:t>
                      </a:r>
                    </a:p>
                    <a:p>
                      <a:pPr marL="228600">
                        <a:spcAft>
                          <a:spcPts val="0"/>
                        </a:spcAft>
                      </a:pPr>
                      <a:r>
                        <a:rPr lang="de-DE" sz="1400" dirty="0">
                          <a:effectLst/>
                        </a:rPr>
                        <a:t>Kooperations-fähigkeit</a:t>
                      </a:r>
                    </a:p>
                    <a:p>
                      <a:pPr marL="228600">
                        <a:spcAft>
                          <a:spcPts val="0"/>
                        </a:spcAft>
                      </a:pPr>
                      <a:r>
                        <a:rPr lang="de-DE" sz="1400" dirty="0">
                          <a:effectLst/>
                        </a:rPr>
                        <a:t>Kommunikations-fähigkeit</a:t>
                      </a:r>
                    </a:p>
                    <a:p>
                      <a:pPr marL="228600">
                        <a:spcAft>
                          <a:spcPts val="0"/>
                        </a:spcAft>
                      </a:pPr>
                      <a:r>
                        <a:rPr lang="de-DE" sz="1400" dirty="0">
                          <a:effectLst/>
                        </a:rPr>
                        <a:t>…</a:t>
                      </a:r>
                      <a:endParaRPr lang="de-DE" sz="1400" dirty="0">
                        <a:effectLst/>
                        <a:latin typeface="Times New Roman" charset="0"/>
                        <a:ea typeface="Times New Roman" charset="0"/>
                        <a:cs typeface="Times New Roman" charset="0"/>
                      </a:endParaRPr>
                    </a:p>
                  </a:txBody>
                  <a:tcPr marL="68580" marR="68580" marT="0" marB="0">
                    <a:solidFill>
                      <a:schemeClr val="dk1">
                        <a:tint val="20000"/>
                        <a:alpha val="72000"/>
                      </a:schemeClr>
                    </a:solidFill>
                  </a:tcPr>
                </a:tc>
                <a:tc>
                  <a:txBody>
                    <a:bodyPr/>
                    <a:lstStyle/>
                    <a:p>
                      <a:pPr marL="228600">
                        <a:spcAft>
                          <a:spcPts val="0"/>
                        </a:spcAft>
                      </a:pPr>
                      <a:r>
                        <a:rPr lang="de-DE" sz="1400" dirty="0">
                          <a:solidFill>
                            <a:schemeClr val="tx1"/>
                          </a:solidFill>
                          <a:effectLst/>
                        </a:rPr>
                        <a:t>Gesamt-eindruck</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tc>
                  <a:txBody>
                    <a:bodyPr/>
                    <a:lstStyle/>
                    <a:p>
                      <a:pPr marL="228600">
                        <a:spcAft>
                          <a:spcPts val="0"/>
                        </a:spcAft>
                      </a:pPr>
                      <a:r>
                        <a:rPr lang="de-DE" sz="1400" dirty="0">
                          <a:solidFill>
                            <a:schemeClr val="tx1"/>
                          </a:solidFill>
                          <a:effectLst/>
                        </a:rPr>
                        <a:t>Inhaltliche Tiefe</a:t>
                      </a:r>
                    </a:p>
                    <a:p>
                      <a:pPr marL="228600">
                        <a:spcAft>
                          <a:spcPts val="0"/>
                        </a:spcAft>
                      </a:pPr>
                      <a:r>
                        <a:rPr lang="de-DE" sz="1400" dirty="0">
                          <a:solidFill>
                            <a:schemeClr val="tx1"/>
                          </a:solidFill>
                          <a:effectLst/>
                        </a:rPr>
                        <a:t>Gliederung des Inhalts</a:t>
                      </a:r>
                    </a:p>
                    <a:p>
                      <a:pPr marL="228600">
                        <a:spcAft>
                          <a:spcPts val="0"/>
                        </a:spcAft>
                      </a:pPr>
                      <a:r>
                        <a:rPr lang="de-DE" sz="1400" dirty="0">
                          <a:solidFill>
                            <a:schemeClr val="tx1"/>
                          </a:solidFill>
                          <a:effectLst/>
                        </a:rPr>
                        <a:t>Art der Darstellung</a:t>
                      </a:r>
                    </a:p>
                    <a:p>
                      <a:pPr marL="228600">
                        <a:spcAft>
                          <a:spcPts val="0"/>
                        </a:spcAft>
                      </a:pPr>
                      <a:r>
                        <a:rPr lang="de-DE" sz="1400" dirty="0">
                          <a:solidFill>
                            <a:schemeClr val="tx1"/>
                          </a:solidFill>
                          <a:effectLst/>
                        </a:rPr>
                        <a:t>Kompetenz-verteilung in der Gruppe</a:t>
                      </a:r>
                    </a:p>
                    <a:p>
                      <a:pPr marL="228600">
                        <a:spcAft>
                          <a:spcPts val="0"/>
                        </a:spcAft>
                      </a:pPr>
                      <a:r>
                        <a:rPr lang="de-DE" sz="1400" dirty="0">
                          <a:solidFill>
                            <a:schemeClr val="tx1"/>
                          </a:solidFill>
                          <a:effectLst/>
                        </a:rPr>
                        <a:t>Ausdrucksfähigkeit</a:t>
                      </a:r>
                    </a:p>
                    <a:p>
                      <a:pPr marL="228600">
                        <a:spcAft>
                          <a:spcPts val="0"/>
                        </a:spcAft>
                      </a:pPr>
                      <a:r>
                        <a:rPr lang="de-DE" sz="1400" dirty="0">
                          <a:solidFill>
                            <a:schemeClr val="tx1"/>
                          </a:solidFill>
                          <a:effectLst/>
                        </a:rPr>
                        <a:t>Reflexionsfähigkeit</a:t>
                      </a:r>
                    </a:p>
                    <a:p>
                      <a:pPr marL="228600">
                        <a:spcAft>
                          <a:spcPts val="0"/>
                        </a:spcAft>
                      </a:pPr>
                      <a:r>
                        <a:rPr lang="de-DE" sz="1400" dirty="0">
                          <a:solidFill>
                            <a:schemeClr val="tx1"/>
                          </a:solidFill>
                          <a:effectLst/>
                        </a:rPr>
                        <a:t>Selbsteinschätzung</a:t>
                      </a:r>
                    </a:p>
                    <a:p>
                      <a:pPr marL="228600">
                        <a:spcAft>
                          <a:spcPts val="0"/>
                        </a:spcAft>
                      </a:pPr>
                      <a:r>
                        <a:rPr lang="de-DE" sz="1400" dirty="0">
                          <a:solidFill>
                            <a:schemeClr val="tx1"/>
                          </a:solidFill>
                          <a:effectLst/>
                        </a:rPr>
                        <a:t>…</a:t>
                      </a:r>
                      <a:endParaRPr lang="de-DE" sz="1400" dirty="0">
                        <a:solidFill>
                          <a:schemeClr val="tx1"/>
                        </a:solidFill>
                        <a:effectLst/>
                        <a:latin typeface="Times New Roman" charset="0"/>
                        <a:ea typeface="Times New Roman" charset="0"/>
                        <a:cs typeface="Times New Roman" charset="0"/>
                      </a:endParaRPr>
                    </a:p>
                  </a:txBody>
                  <a:tcPr marL="68580" marR="68580" marT="0" marB="0">
                    <a:noFill/>
                  </a:tcPr>
                </a:tc>
                <a:extLst>
                  <a:ext uri="{0D108BD9-81ED-4DB2-BD59-A6C34878D82A}">
                    <a16:rowId xmlns:a16="http://schemas.microsoft.com/office/drawing/2014/main" val="10003"/>
                  </a:ext>
                </a:extLst>
              </a:tr>
            </a:tbl>
          </a:graphicData>
        </a:graphic>
      </p:graphicFrame>
      <p:pic>
        <p:nvPicPr>
          <p:cNvPr id="6" name="Grafik 5"/>
          <p:cNvPicPr/>
          <p:nvPr/>
        </p:nvPicPr>
        <p:blipFill>
          <a:blip r:embed="rId2" cstate="print">
            <a:extLst>
              <a:ext uri="{28A0092B-C50C-407E-A947-70E740481C1C}">
                <a14:useLocalDpi xmlns:a14="http://schemas.microsoft.com/office/drawing/2010/main" val="0"/>
              </a:ext>
            </a:extLst>
          </a:blip>
          <a:stretch>
            <a:fillRect/>
          </a:stretch>
        </p:blipFill>
        <p:spPr>
          <a:xfrm>
            <a:off x="9838828" y="229355"/>
            <a:ext cx="1819275" cy="1059180"/>
          </a:xfrm>
          <a:prstGeom prst="rect">
            <a:avLst/>
          </a:prstGeom>
        </p:spPr>
      </p:pic>
    </p:spTree>
    <p:extLst>
      <p:ext uri="{BB962C8B-B14F-4D97-AF65-F5344CB8AC3E}">
        <p14:creationId xmlns:p14="http://schemas.microsoft.com/office/powerpoint/2010/main" val="148491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Formales</a:t>
            </a:r>
            <a:endParaRPr lang="de-DE" dirty="0"/>
          </a:p>
        </p:txBody>
      </p:sp>
      <p:sp>
        <p:nvSpPr>
          <p:cNvPr id="3" name="Inhaltsplatzhalter 2"/>
          <p:cNvSpPr>
            <a:spLocks noGrp="1"/>
          </p:cNvSpPr>
          <p:nvPr>
            <p:ph idx="1"/>
          </p:nvPr>
        </p:nvSpPr>
        <p:spPr>
          <a:xfrm>
            <a:off x="677158" y="1700808"/>
            <a:ext cx="8594429" cy="4340555"/>
          </a:xfrm>
        </p:spPr>
        <p:txBody>
          <a:bodyPr>
            <a:noAutofit/>
          </a:bodyPr>
          <a:lstStyle/>
          <a:p>
            <a:r>
              <a:rPr lang="de-DE" sz="2400" dirty="0" smtClean="0"/>
              <a:t>Berechnung der Endnote: Die Präsentation wird doppelt gewertet und zusammen mit den Fachnoten und den Ergebnissen der schriftlichen Prüfungen ergibt sie die Durchschnittsnote für den Hauptschulabschluss</a:t>
            </a:r>
          </a:p>
          <a:p>
            <a:r>
              <a:rPr lang="de-DE" sz="2400" dirty="0" smtClean="0"/>
              <a:t>Es gibt keine Gruppennote. Jeder Schüler wird einzeln bewertet</a:t>
            </a:r>
          </a:p>
          <a:p>
            <a:r>
              <a:rPr lang="de-DE" sz="2400" dirty="0" smtClean="0"/>
              <a:t>Es besteht </a:t>
            </a:r>
            <a:r>
              <a:rPr lang="de-DE" sz="2400" dirty="0" err="1" smtClean="0"/>
              <a:t>Attestpflicht</a:t>
            </a:r>
            <a:r>
              <a:rPr lang="de-DE" sz="2400" dirty="0" smtClean="0"/>
              <a:t> für den Prüfungstag und für die Projekttage, d.h. im Krankheitsfall muss bis 8 Uhr telefonisch eine Abmeldung im Sekretariat erfolgen; ein ärztliches Attest muss spätestens 3 Tage später vorliegen</a:t>
            </a:r>
            <a:endParaRPr lang="de-DE" sz="2400" dirty="0"/>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9838828" y="210820"/>
            <a:ext cx="1819275" cy="1059180"/>
          </a:xfrm>
          <a:prstGeom prst="rect">
            <a:avLst/>
          </a:prstGeom>
        </p:spPr>
      </p:pic>
    </p:spTree>
    <p:extLst>
      <p:ext uri="{BB962C8B-B14F-4D97-AF65-F5344CB8AC3E}">
        <p14:creationId xmlns:p14="http://schemas.microsoft.com/office/powerpoint/2010/main" val="127242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                         Aktuelles</a:t>
            </a:r>
            <a:endParaRPr lang="de-DE" dirty="0"/>
          </a:p>
        </p:txBody>
      </p:sp>
      <p:sp>
        <p:nvSpPr>
          <p:cNvPr id="6" name="Inhaltsplatzhalter 5"/>
          <p:cNvSpPr>
            <a:spLocks noGrp="1"/>
          </p:cNvSpPr>
          <p:nvPr>
            <p:ph idx="1"/>
          </p:nvPr>
        </p:nvSpPr>
        <p:spPr>
          <a:xfrm>
            <a:off x="677158" y="1772816"/>
            <a:ext cx="9737734" cy="4268547"/>
          </a:xfrm>
        </p:spPr>
        <p:txBody>
          <a:bodyPr>
            <a:noAutofit/>
          </a:bodyPr>
          <a:lstStyle/>
          <a:p>
            <a:r>
              <a:rPr lang="de-DE" sz="2400" dirty="0" smtClean="0"/>
              <a:t>-Unterricht </a:t>
            </a:r>
            <a:r>
              <a:rPr lang="de-DE" sz="2400" dirty="0"/>
              <a:t>findet auch in Bio, Chemie und Physik in Kursen statt </a:t>
            </a:r>
          </a:p>
          <a:p>
            <a:r>
              <a:rPr lang="de-DE" sz="2400" dirty="0"/>
              <a:t>-HBS als Klasse,-  WPU: Ganzjahreskurse,- Sport in Kursen</a:t>
            </a:r>
          </a:p>
          <a:p>
            <a:r>
              <a:rPr lang="de-DE" sz="2400" dirty="0"/>
              <a:t>-Anwesenheit in den unterschiedlichen Kursen und bei Arbeiten</a:t>
            </a:r>
          </a:p>
          <a:p>
            <a:r>
              <a:rPr lang="en-US" sz="2400" dirty="0"/>
              <a:t>-</a:t>
            </a:r>
            <a:r>
              <a:rPr lang="en-US" sz="2400" dirty="0" err="1"/>
              <a:t>Ganzjahresnoten</a:t>
            </a:r>
            <a:endParaRPr lang="en-US" sz="2400" dirty="0"/>
          </a:p>
          <a:p>
            <a:r>
              <a:rPr lang="en-US" sz="2400" dirty="0"/>
              <a:t>-</a:t>
            </a:r>
            <a:r>
              <a:rPr lang="en-US" sz="2400" dirty="0" err="1"/>
              <a:t>Viele</a:t>
            </a:r>
            <a:r>
              <a:rPr lang="en-US" sz="2400" dirty="0"/>
              <a:t> </a:t>
            </a:r>
            <a:r>
              <a:rPr lang="en-US" sz="2400" dirty="0" err="1"/>
              <a:t>neue</a:t>
            </a:r>
            <a:r>
              <a:rPr lang="en-US" sz="2400" dirty="0"/>
              <a:t> </a:t>
            </a:r>
            <a:r>
              <a:rPr lang="en-US" sz="2400" dirty="0" err="1"/>
              <a:t>Kollegen</a:t>
            </a:r>
            <a:endParaRPr lang="en-US" sz="2400" dirty="0"/>
          </a:p>
          <a:p>
            <a:r>
              <a:rPr lang="en-US" sz="2400" dirty="0" smtClean="0"/>
              <a:t>-</a:t>
            </a:r>
            <a:r>
              <a:rPr lang="en-US" sz="2400" dirty="0" err="1" smtClean="0"/>
              <a:t>Fehlerindex</a:t>
            </a:r>
            <a:r>
              <a:rPr lang="en-US" sz="2400" dirty="0" smtClean="0"/>
              <a:t> </a:t>
            </a:r>
            <a:r>
              <a:rPr lang="en-US" sz="2400" dirty="0" err="1" smtClean="0"/>
              <a:t>bei</a:t>
            </a:r>
            <a:r>
              <a:rPr lang="en-US" sz="2400" dirty="0" smtClean="0"/>
              <a:t> </a:t>
            </a:r>
            <a:r>
              <a:rPr lang="en-US" sz="2400" dirty="0" err="1" smtClean="0"/>
              <a:t>Arbeiten</a:t>
            </a:r>
            <a:endParaRPr lang="en-US" sz="2400" dirty="0"/>
          </a:p>
          <a:p>
            <a:r>
              <a:rPr lang="en-US" sz="2400" dirty="0"/>
              <a:t>-</a:t>
            </a:r>
            <a:r>
              <a:rPr lang="en-US" sz="2400" dirty="0" err="1"/>
              <a:t>Elternsprechtag</a:t>
            </a:r>
            <a:r>
              <a:rPr lang="en-US" sz="2400" dirty="0"/>
              <a:t> am </a:t>
            </a:r>
            <a:r>
              <a:rPr lang="en-US" sz="2400" dirty="0" err="1"/>
              <a:t>Donnerstag</a:t>
            </a:r>
            <a:r>
              <a:rPr lang="en-US" sz="2400" dirty="0"/>
              <a:t>, </a:t>
            </a:r>
            <a:r>
              <a:rPr lang="en-US" sz="2400" dirty="0" smtClean="0"/>
              <a:t>21.11.24</a:t>
            </a:r>
            <a:endParaRPr lang="en-US" sz="2400" dirty="0"/>
          </a:p>
          <a:p>
            <a:pPr fontAlgn="base"/>
            <a:endParaRPr lang="de-DE" sz="2400" dirty="0"/>
          </a:p>
        </p:txBody>
      </p:sp>
      <p:pic>
        <p:nvPicPr>
          <p:cNvPr id="4" name="Grafik 3"/>
          <p:cNvPicPr>
            <a:picLocks noChangeAspect="1"/>
          </p:cNvPicPr>
          <p:nvPr/>
        </p:nvPicPr>
        <p:blipFill>
          <a:blip r:embed="rId2"/>
          <a:stretch>
            <a:fillRect/>
          </a:stretch>
        </p:blipFill>
        <p:spPr>
          <a:xfrm>
            <a:off x="9838828" y="234306"/>
            <a:ext cx="1816765" cy="1060796"/>
          </a:xfrm>
          <a:prstGeom prst="rect">
            <a:avLst/>
          </a:prstGeom>
        </p:spPr>
      </p:pic>
    </p:spTree>
    <p:extLst>
      <p:ext uri="{BB962C8B-B14F-4D97-AF65-F5344CB8AC3E}">
        <p14:creationId xmlns:p14="http://schemas.microsoft.com/office/powerpoint/2010/main" val="363289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25860" y="157442"/>
            <a:ext cx="9649072" cy="7632218"/>
          </a:xfrm>
          <a:prstGeom prst="rect">
            <a:avLst/>
          </a:prstGeom>
        </p:spPr>
        <p:txBody>
          <a:bodyPr wrap="square">
            <a:spAutoFit/>
          </a:bodyPr>
          <a:lstStyle/>
          <a:p>
            <a:pPr>
              <a:lnSpc>
                <a:spcPct val="107000"/>
              </a:lnSpc>
              <a:spcAft>
                <a:spcPts val="750"/>
              </a:spcAft>
            </a:pPr>
            <a:r>
              <a:rPr lang="de-DE" sz="2800" b="1" dirty="0">
                <a:solidFill>
                  <a:srgbClr val="FF0000"/>
                </a:solidFill>
                <a:latin typeface="Helvetica" panose="020B0604020202020204" pitchFamily="34" charset="0"/>
                <a:ea typeface="Times New Roman" panose="02020603050405020304" pitchFamily="18" charset="0"/>
                <a:cs typeface="Arial" panose="020B0604020202020204" pitchFamily="34" charset="0"/>
              </a:rPr>
              <a:t>Schriftliche Abschlussprüfungen </a:t>
            </a:r>
            <a:r>
              <a:rPr lang="de-DE" sz="2800" b="1" dirty="0" smtClean="0">
                <a:solidFill>
                  <a:srgbClr val="FF0000"/>
                </a:solidFill>
                <a:latin typeface="Helvetica" panose="020B0604020202020204" pitchFamily="34" charset="0"/>
                <a:ea typeface="Times New Roman" panose="02020603050405020304" pitchFamily="18" charset="0"/>
                <a:cs typeface="Arial" panose="020B0604020202020204" pitchFamily="34" charset="0"/>
              </a:rPr>
              <a:t>2024/25</a:t>
            </a:r>
            <a:endParaRPr lang="de-DE"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400" dirty="0">
                <a:solidFill>
                  <a:srgbClr val="333333"/>
                </a:solidFill>
                <a:latin typeface="inherit"/>
                <a:ea typeface="Times New Roman" panose="02020603050405020304" pitchFamily="18" charset="0"/>
                <a:cs typeface="Arial" panose="020B0604020202020204" pitchFamily="34" charset="0"/>
              </a:rPr>
              <a:t>Haupttermin</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400" dirty="0">
                <a:solidFill>
                  <a:srgbClr val="333333"/>
                </a:solidFill>
                <a:latin typeface="inherit"/>
                <a:ea typeface="Times New Roman" panose="02020603050405020304" pitchFamily="18" charset="0"/>
                <a:cs typeface="Arial" panose="020B0604020202020204" pitchFamily="34" charset="0"/>
              </a:rPr>
              <a:t>Montag, </a:t>
            </a:r>
            <a:r>
              <a:rPr lang="de-DE" sz="2400" dirty="0" smtClean="0">
                <a:solidFill>
                  <a:srgbClr val="333333"/>
                </a:solidFill>
                <a:latin typeface="inherit"/>
                <a:ea typeface="Times New Roman" panose="02020603050405020304" pitchFamily="18" charset="0"/>
                <a:cs typeface="Arial" panose="020B0604020202020204" pitchFamily="34" charset="0"/>
              </a:rPr>
              <a:t>12. </a:t>
            </a:r>
            <a:r>
              <a:rPr lang="de-DE" sz="2400" dirty="0">
                <a:solidFill>
                  <a:srgbClr val="333333"/>
                </a:solidFill>
                <a:latin typeface="inherit"/>
                <a:ea typeface="Times New Roman" panose="02020603050405020304" pitchFamily="18" charset="0"/>
                <a:cs typeface="Arial" panose="020B0604020202020204" pitchFamily="34" charset="0"/>
              </a:rPr>
              <a:t>Mai </a:t>
            </a:r>
            <a:r>
              <a:rPr lang="de-DE" sz="2400" dirty="0" smtClean="0">
                <a:solidFill>
                  <a:srgbClr val="333333"/>
                </a:solidFill>
                <a:latin typeface="inherit"/>
                <a:ea typeface="Times New Roman" panose="02020603050405020304" pitchFamily="18" charset="0"/>
                <a:cs typeface="Arial" panose="020B0604020202020204" pitchFamily="34" charset="0"/>
              </a:rPr>
              <a:t>2025</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400" dirty="0">
                <a:solidFill>
                  <a:srgbClr val="333333"/>
                </a:solidFill>
                <a:latin typeface="Helvetica" panose="020B0604020202020204" pitchFamily="34" charset="0"/>
                <a:ea typeface="Times New Roman" panose="02020603050405020304" pitchFamily="18" charset="0"/>
                <a:cs typeface="Arial" panose="020B0604020202020204" pitchFamily="34" charset="0"/>
              </a:rPr>
              <a:t>Mathematik (Bildungsgang Hauptschule)</a:t>
            </a:r>
            <a:endParaRPr lang="de-DE"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400" dirty="0">
                <a:solidFill>
                  <a:srgbClr val="FF0000"/>
                </a:solidFill>
                <a:latin typeface="Helvetica" panose="020B0604020202020204" pitchFamily="34" charset="0"/>
                <a:ea typeface="Times New Roman" panose="02020603050405020304" pitchFamily="18" charset="0"/>
                <a:cs typeface="Arial" panose="020B0604020202020204" pitchFamily="34" charset="0"/>
              </a:rPr>
              <a:t>Deutsch (Bildungsgang Realschule)</a:t>
            </a:r>
            <a:endParaRPr lang="de-DE"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400" dirty="0">
                <a:solidFill>
                  <a:srgbClr val="333333"/>
                </a:solidFill>
                <a:latin typeface="inherit"/>
                <a:ea typeface="Times New Roman" panose="02020603050405020304" pitchFamily="18" charset="0"/>
                <a:cs typeface="Arial" panose="020B0604020202020204" pitchFamily="34" charset="0"/>
              </a:rPr>
              <a:t>Mittwoch, </a:t>
            </a:r>
            <a:r>
              <a:rPr lang="de-DE" sz="2400" dirty="0" smtClean="0">
                <a:solidFill>
                  <a:srgbClr val="333333"/>
                </a:solidFill>
                <a:latin typeface="inherit"/>
                <a:ea typeface="Times New Roman" panose="02020603050405020304" pitchFamily="18" charset="0"/>
                <a:cs typeface="Arial" panose="020B0604020202020204" pitchFamily="34" charset="0"/>
              </a:rPr>
              <a:t>14. </a:t>
            </a:r>
            <a:r>
              <a:rPr lang="de-DE" sz="2400" dirty="0">
                <a:solidFill>
                  <a:srgbClr val="333333"/>
                </a:solidFill>
                <a:latin typeface="inherit"/>
                <a:ea typeface="Times New Roman" panose="02020603050405020304" pitchFamily="18" charset="0"/>
                <a:cs typeface="Arial" panose="020B0604020202020204" pitchFamily="34" charset="0"/>
              </a:rPr>
              <a:t>Mai </a:t>
            </a:r>
            <a:r>
              <a:rPr lang="de-DE" sz="2400" dirty="0" smtClean="0">
                <a:solidFill>
                  <a:srgbClr val="333333"/>
                </a:solidFill>
                <a:latin typeface="inherit"/>
                <a:ea typeface="Times New Roman" panose="02020603050405020304" pitchFamily="18" charset="0"/>
                <a:cs typeface="Arial" panose="020B0604020202020204" pitchFamily="34" charset="0"/>
              </a:rPr>
              <a:t>2025</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400" dirty="0">
                <a:solidFill>
                  <a:srgbClr val="333333"/>
                </a:solidFill>
                <a:latin typeface="Helvetica" panose="020B0604020202020204" pitchFamily="34" charset="0"/>
                <a:ea typeface="Times New Roman" panose="02020603050405020304" pitchFamily="18" charset="0"/>
                <a:cs typeface="Arial" panose="020B0604020202020204" pitchFamily="34" charset="0"/>
              </a:rPr>
              <a:t>Deutsch (Bildungsgang Hauptschule)</a:t>
            </a:r>
            <a:endParaRPr lang="de-DE"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SzPts val="1000"/>
              <a:buFont typeface="Symbol" panose="05050102010706020507" pitchFamily="18" charset="2"/>
              <a:buChar char=""/>
              <a:tabLst>
                <a:tab pos="457200" algn="l"/>
              </a:tabLst>
            </a:pPr>
            <a:r>
              <a:rPr lang="de-DE" sz="2400" dirty="0">
                <a:solidFill>
                  <a:srgbClr val="FF0000"/>
                </a:solidFill>
                <a:latin typeface="Helvetica" panose="020B0604020202020204" pitchFamily="34" charset="0"/>
                <a:ea typeface="Times New Roman" panose="02020603050405020304" pitchFamily="18" charset="0"/>
                <a:cs typeface="Arial" panose="020B0604020202020204" pitchFamily="34" charset="0"/>
              </a:rPr>
              <a:t>Englisch (Bildungsgang Realschule)</a:t>
            </a:r>
            <a:endParaRPr lang="de-DE"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400" dirty="0">
                <a:solidFill>
                  <a:srgbClr val="333333"/>
                </a:solidFill>
                <a:latin typeface="inherit"/>
                <a:ea typeface="Times New Roman" panose="02020603050405020304" pitchFamily="18" charset="0"/>
                <a:cs typeface="Arial" panose="020B0604020202020204" pitchFamily="34" charset="0"/>
              </a:rPr>
              <a:t>Freitag, </a:t>
            </a:r>
            <a:r>
              <a:rPr lang="de-DE" sz="2400" dirty="0" smtClean="0">
                <a:solidFill>
                  <a:srgbClr val="333333"/>
                </a:solidFill>
                <a:latin typeface="inherit"/>
                <a:ea typeface="Times New Roman" panose="02020603050405020304" pitchFamily="18" charset="0"/>
                <a:cs typeface="Arial" panose="020B0604020202020204" pitchFamily="34" charset="0"/>
              </a:rPr>
              <a:t>16. </a:t>
            </a:r>
            <a:r>
              <a:rPr lang="de-DE" sz="2400" dirty="0">
                <a:solidFill>
                  <a:srgbClr val="333333"/>
                </a:solidFill>
                <a:latin typeface="inherit"/>
                <a:ea typeface="Times New Roman" panose="02020603050405020304" pitchFamily="18" charset="0"/>
                <a:cs typeface="Arial" panose="020B0604020202020204" pitchFamily="34" charset="0"/>
              </a:rPr>
              <a:t>Mai </a:t>
            </a:r>
            <a:r>
              <a:rPr lang="de-DE" sz="2400" dirty="0" smtClean="0">
                <a:solidFill>
                  <a:srgbClr val="333333"/>
                </a:solidFill>
                <a:latin typeface="inherit"/>
                <a:ea typeface="Times New Roman" panose="02020603050405020304" pitchFamily="18" charset="0"/>
                <a:cs typeface="Arial" panose="020B0604020202020204" pitchFamily="34" charset="0"/>
              </a:rPr>
              <a:t>2025</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400" dirty="0">
                <a:solidFill>
                  <a:srgbClr val="333333"/>
                </a:solidFill>
                <a:latin typeface="Helvetica" panose="020B0604020202020204" pitchFamily="34" charset="0"/>
                <a:ea typeface="Times New Roman" panose="02020603050405020304" pitchFamily="18" charset="0"/>
                <a:cs typeface="Arial" panose="020B0604020202020204" pitchFamily="34" charset="0"/>
              </a:rPr>
              <a:t>Englisch (Bildungsgang Hauptschule)</a:t>
            </a:r>
            <a:endParaRPr lang="de-DE"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400" dirty="0">
                <a:solidFill>
                  <a:srgbClr val="FF0000"/>
                </a:solidFill>
                <a:latin typeface="Helvetica" panose="020B0604020202020204" pitchFamily="34" charset="0"/>
                <a:ea typeface="Times New Roman" panose="02020603050405020304" pitchFamily="18" charset="0"/>
                <a:cs typeface="Arial" panose="020B0604020202020204" pitchFamily="34" charset="0"/>
              </a:rPr>
              <a:t>Mathematik (Bildungsgang Realschule)</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b="1" dirty="0">
                <a:solidFill>
                  <a:srgbClr val="333333"/>
                </a:solidFill>
                <a:latin typeface="inherit"/>
                <a:ea typeface="Times New Roman" panose="02020603050405020304" pitchFamily="18" charset="0"/>
                <a:cs typeface="Arial" panose="020B0604020202020204" pitchFamily="34" charset="0"/>
              </a:rPr>
              <a:t>Nachtermin</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im Zeitraum vom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3</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 bis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5</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 Juni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2025</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DE" b="1" dirty="0">
              <a:solidFill>
                <a:srgbClr val="333333"/>
              </a:solidFill>
              <a:latin typeface="Helvetica"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de-DE"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Grafik 2"/>
          <p:cNvPicPr/>
          <p:nvPr/>
        </p:nvPicPr>
        <p:blipFill>
          <a:blip r:embed="rId2" cstate="print">
            <a:extLst>
              <a:ext uri="{28A0092B-C50C-407E-A947-70E740481C1C}">
                <a14:useLocalDpi xmlns:a14="http://schemas.microsoft.com/office/drawing/2010/main" val="0"/>
              </a:ext>
            </a:extLst>
          </a:blip>
          <a:stretch>
            <a:fillRect/>
          </a:stretch>
        </p:blipFill>
        <p:spPr>
          <a:xfrm>
            <a:off x="9910836" y="157442"/>
            <a:ext cx="1819275" cy="1059180"/>
          </a:xfrm>
          <a:prstGeom prst="rect">
            <a:avLst/>
          </a:prstGeom>
        </p:spPr>
      </p:pic>
    </p:spTree>
    <p:extLst>
      <p:ext uri="{BB962C8B-B14F-4D97-AF65-F5344CB8AC3E}">
        <p14:creationId xmlns:p14="http://schemas.microsoft.com/office/powerpoint/2010/main" val="4290278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413892" y="612845"/>
            <a:ext cx="8280920" cy="5447645"/>
          </a:xfrm>
          <a:prstGeom prst="rect">
            <a:avLst/>
          </a:prstGeom>
        </p:spPr>
        <p:txBody>
          <a:bodyPr wrap="square">
            <a:spAutoFit/>
          </a:bodyPr>
          <a:lstStyle/>
          <a:p>
            <a:pPr lvl="0"/>
            <a:r>
              <a:rPr lang="de-DE" dirty="0" smtClean="0">
                <a:solidFill>
                  <a:prstClr val="black"/>
                </a:solidFill>
              </a:rPr>
              <a:t>	</a:t>
            </a:r>
            <a:r>
              <a:rPr lang="de-DE" sz="2400" dirty="0" smtClean="0">
                <a:solidFill>
                  <a:prstClr val="black"/>
                </a:solidFill>
              </a:rPr>
              <a:t>Beginn</a:t>
            </a:r>
            <a:r>
              <a:rPr lang="de-DE" sz="2400" dirty="0">
                <a:solidFill>
                  <a:prstClr val="black"/>
                </a:solidFill>
              </a:rPr>
              <a:t>: 09.00 Uhr (</a:t>
            </a:r>
            <a:r>
              <a:rPr lang="de-DE" sz="2000" dirty="0">
                <a:solidFill>
                  <a:srgbClr val="FF0000"/>
                </a:solidFill>
              </a:rPr>
              <a:t>Treffen um 8.30 Uhr </a:t>
            </a:r>
            <a:r>
              <a:rPr lang="de-DE" sz="2000" dirty="0">
                <a:solidFill>
                  <a:prstClr val="black"/>
                </a:solidFill>
              </a:rPr>
              <a:t>im Prüfungsraum);</a:t>
            </a:r>
          </a:p>
          <a:p>
            <a:pPr lvl="0"/>
            <a:endParaRPr lang="de-DE" sz="2400" dirty="0">
              <a:solidFill>
                <a:prstClr val="black"/>
              </a:solidFill>
            </a:endParaRPr>
          </a:p>
          <a:p>
            <a:pPr lvl="0"/>
            <a:r>
              <a:rPr lang="de-DE" sz="2400" dirty="0">
                <a:solidFill>
                  <a:prstClr val="black"/>
                </a:solidFill>
              </a:rPr>
              <a:t>•	Abfrage nach der gesundheitlichen </a:t>
            </a:r>
            <a:r>
              <a:rPr lang="de-DE" sz="2400" dirty="0" smtClean="0">
                <a:solidFill>
                  <a:prstClr val="black"/>
                </a:solidFill>
              </a:rPr>
              <a:t>Lage;</a:t>
            </a:r>
          </a:p>
          <a:p>
            <a:pPr lvl="0"/>
            <a:r>
              <a:rPr lang="de-DE" sz="2400" dirty="0">
                <a:solidFill>
                  <a:prstClr val="black"/>
                </a:solidFill>
              </a:rPr>
              <a:t>	</a:t>
            </a:r>
            <a:r>
              <a:rPr lang="de-DE" sz="2400" dirty="0" smtClean="0">
                <a:solidFill>
                  <a:prstClr val="black"/>
                </a:solidFill>
              </a:rPr>
              <a:t>bei </a:t>
            </a:r>
            <a:r>
              <a:rPr lang="de-DE" sz="2400" dirty="0">
                <a:solidFill>
                  <a:prstClr val="black"/>
                </a:solidFill>
              </a:rPr>
              <a:t>Nichtteilnahme </a:t>
            </a:r>
            <a:r>
              <a:rPr lang="de-DE" sz="2400" dirty="0" smtClean="0">
                <a:solidFill>
                  <a:prstClr val="black"/>
                </a:solidFill>
              </a:rPr>
              <a:t>bzw</a:t>
            </a:r>
            <a:r>
              <a:rPr lang="de-DE" sz="2400" dirty="0">
                <a:solidFill>
                  <a:prstClr val="black"/>
                </a:solidFill>
              </a:rPr>
              <a:t>. Krankheit Anruf in </a:t>
            </a:r>
            <a:r>
              <a:rPr lang="de-DE" sz="2400" dirty="0" smtClean="0">
                <a:solidFill>
                  <a:prstClr val="black"/>
                </a:solidFill>
              </a:rPr>
              <a:t>der</a:t>
            </a:r>
          </a:p>
          <a:p>
            <a:pPr lvl="0"/>
            <a:r>
              <a:rPr lang="de-DE" sz="2400" dirty="0">
                <a:solidFill>
                  <a:prstClr val="black"/>
                </a:solidFill>
              </a:rPr>
              <a:t>	</a:t>
            </a:r>
            <a:r>
              <a:rPr lang="de-DE" sz="2400" dirty="0" smtClean="0">
                <a:solidFill>
                  <a:prstClr val="black"/>
                </a:solidFill>
              </a:rPr>
              <a:t>Schule </a:t>
            </a:r>
            <a:r>
              <a:rPr lang="de-DE" sz="2400" dirty="0">
                <a:solidFill>
                  <a:prstClr val="black"/>
                </a:solidFill>
              </a:rPr>
              <a:t>bis 8 Uhr des Prüfungstages,- </a:t>
            </a:r>
            <a:r>
              <a:rPr lang="de-DE" sz="2400" dirty="0" smtClean="0">
                <a:solidFill>
                  <a:prstClr val="black"/>
                </a:solidFill>
              </a:rPr>
              <a:t>Vorlage eines</a:t>
            </a:r>
          </a:p>
          <a:p>
            <a:pPr lvl="0"/>
            <a:r>
              <a:rPr lang="de-DE" sz="2400" dirty="0">
                <a:solidFill>
                  <a:prstClr val="black"/>
                </a:solidFill>
              </a:rPr>
              <a:t>	</a:t>
            </a:r>
            <a:r>
              <a:rPr lang="de-DE" sz="2400" dirty="0" smtClean="0">
                <a:solidFill>
                  <a:srgbClr val="FF0000"/>
                </a:solidFill>
              </a:rPr>
              <a:t>ärztlichen </a:t>
            </a:r>
            <a:r>
              <a:rPr lang="de-DE" sz="2400" dirty="0">
                <a:solidFill>
                  <a:srgbClr val="FF0000"/>
                </a:solidFill>
              </a:rPr>
              <a:t>Attests innerhalb von drei Tagen</a:t>
            </a:r>
            <a:r>
              <a:rPr lang="de-DE" sz="2400" dirty="0">
                <a:solidFill>
                  <a:prstClr val="black"/>
                </a:solidFill>
              </a:rPr>
              <a:t>, 	ansonsten </a:t>
            </a:r>
            <a:r>
              <a:rPr lang="de-DE" sz="2400" dirty="0" smtClean="0">
                <a:solidFill>
                  <a:prstClr val="black"/>
                </a:solidFill>
              </a:rPr>
              <a:t>Prüfungsnote </a:t>
            </a:r>
            <a:r>
              <a:rPr lang="de-DE" sz="2400" dirty="0">
                <a:solidFill>
                  <a:prstClr val="black"/>
                </a:solidFill>
              </a:rPr>
              <a:t>„ungenügend (6)“;</a:t>
            </a:r>
          </a:p>
          <a:p>
            <a:pPr lvl="0"/>
            <a:endParaRPr lang="de-DE" sz="2400" dirty="0">
              <a:solidFill>
                <a:prstClr val="black"/>
              </a:solidFill>
            </a:endParaRPr>
          </a:p>
          <a:p>
            <a:pPr lvl="0"/>
            <a:r>
              <a:rPr lang="de-DE" sz="2400" dirty="0">
                <a:solidFill>
                  <a:prstClr val="black"/>
                </a:solidFill>
              </a:rPr>
              <a:t>•	Verbot von Handys und </a:t>
            </a:r>
            <a:r>
              <a:rPr lang="de-DE" sz="2400" dirty="0" smtClean="0">
                <a:solidFill>
                  <a:prstClr val="black"/>
                </a:solidFill>
              </a:rPr>
              <a:t>anderen</a:t>
            </a:r>
          </a:p>
          <a:p>
            <a:pPr lvl="0"/>
            <a:r>
              <a:rPr lang="de-DE" sz="2400" dirty="0">
                <a:solidFill>
                  <a:prstClr val="black"/>
                </a:solidFill>
              </a:rPr>
              <a:t>	</a:t>
            </a:r>
            <a:r>
              <a:rPr lang="de-DE" sz="2400" dirty="0" smtClean="0">
                <a:solidFill>
                  <a:prstClr val="black"/>
                </a:solidFill>
              </a:rPr>
              <a:t>Kommunikationsmedien</a:t>
            </a:r>
            <a:r>
              <a:rPr lang="de-DE" sz="2400" dirty="0">
                <a:solidFill>
                  <a:prstClr val="black"/>
                </a:solidFill>
              </a:rPr>
              <a:t>;</a:t>
            </a:r>
          </a:p>
          <a:p>
            <a:pPr lvl="0"/>
            <a:endParaRPr lang="de-DE" sz="2400" dirty="0">
              <a:solidFill>
                <a:prstClr val="black"/>
              </a:solidFill>
            </a:endParaRPr>
          </a:p>
          <a:p>
            <a:pPr lvl="0"/>
            <a:r>
              <a:rPr lang="de-DE" sz="2400" dirty="0">
                <a:solidFill>
                  <a:prstClr val="black"/>
                </a:solidFill>
              </a:rPr>
              <a:t>•	Täuschungen und Täuschungsversuche führen </a:t>
            </a:r>
            <a:r>
              <a:rPr lang="de-DE" sz="2400" dirty="0" smtClean="0">
                <a:solidFill>
                  <a:prstClr val="black"/>
                </a:solidFill>
              </a:rPr>
              <a:t>zum</a:t>
            </a:r>
          </a:p>
          <a:p>
            <a:pPr lvl="0"/>
            <a:r>
              <a:rPr lang="de-DE" sz="2400" dirty="0">
                <a:solidFill>
                  <a:prstClr val="black"/>
                </a:solidFill>
              </a:rPr>
              <a:t>	</a:t>
            </a:r>
            <a:r>
              <a:rPr lang="de-DE" sz="2400" dirty="0" smtClean="0">
                <a:solidFill>
                  <a:prstClr val="black"/>
                </a:solidFill>
              </a:rPr>
              <a:t>Abbruch</a:t>
            </a:r>
            <a:r>
              <a:rPr lang="de-DE" sz="2400" dirty="0">
                <a:solidFill>
                  <a:prstClr val="black"/>
                </a:solidFill>
              </a:rPr>
              <a:t>: </a:t>
            </a:r>
            <a:r>
              <a:rPr lang="de-DE" sz="2400" dirty="0" smtClean="0">
                <a:solidFill>
                  <a:prstClr val="black"/>
                </a:solidFill>
              </a:rPr>
              <a:t>Prüfungsnote </a:t>
            </a:r>
            <a:r>
              <a:rPr lang="de-DE" sz="2400" dirty="0">
                <a:solidFill>
                  <a:prstClr val="black"/>
                </a:solidFill>
              </a:rPr>
              <a:t>„ungenügend (6)“;</a:t>
            </a:r>
          </a:p>
          <a:p>
            <a:pPr lvl="0"/>
            <a:endParaRPr lang="de-DE" dirty="0">
              <a:solidFill>
                <a:prstClr val="black"/>
              </a:solidFill>
            </a:endParaRPr>
          </a:p>
          <a:p>
            <a:pPr lvl="0"/>
            <a:endParaRPr lang="de-DE" dirty="0">
              <a:solidFill>
                <a:prstClr val="black"/>
              </a:solidFill>
            </a:endParaRPr>
          </a:p>
        </p:txBody>
      </p:sp>
      <p:pic>
        <p:nvPicPr>
          <p:cNvPr id="3" name="Grafik 2"/>
          <p:cNvPicPr/>
          <p:nvPr/>
        </p:nvPicPr>
        <p:blipFill>
          <a:blip r:embed="rId2" cstate="print">
            <a:extLst>
              <a:ext uri="{28A0092B-C50C-407E-A947-70E740481C1C}">
                <a14:useLocalDpi xmlns:a14="http://schemas.microsoft.com/office/drawing/2010/main" val="0"/>
              </a:ext>
            </a:extLst>
          </a:blip>
          <a:stretch>
            <a:fillRect/>
          </a:stretch>
        </p:blipFill>
        <p:spPr>
          <a:xfrm>
            <a:off x="9838828" y="188640"/>
            <a:ext cx="1819275" cy="1059180"/>
          </a:xfrm>
          <a:prstGeom prst="rect">
            <a:avLst/>
          </a:prstGeom>
        </p:spPr>
      </p:pic>
    </p:spTree>
    <p:extLst>
      <p:ext uri="{BB962C8B-B14F-4D97-AF65-F5344CB8AC3E}">
        <p14:creationId xmlns:p14="http://schemas.microsoft.com/office/powerpoint/2010/main" val="3403220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989956" y="1718131"/>
            <a:ext cx="7848872" cy="4659737"/>
          </a:xfrm>
          <a:prstGeom prst="rect">
            <a:avLst/>
          </a:prstGeom>
        </p:spPr>
        <p:txBody>
          <a:bodyPr wrap="square">
            <a:spAutoFit/>
          </a:bodyPr>
          <a:lstStyle/>
          <a:p>
            <a:pPr marL="342900" lvl="0" indent="-342900">
              <a:spcBef>
                <a:spcPct val="20000"/>
              </a:spcBef>
              <a:buClr>
                <a:srgbClr val="F0A22E"/>
              </a:buClr>
              <a:buSzPct val="70000"/>
              <a:buFontTx/>
              <a:buChar char="-"/>
              <a:defRPr/>
            </a:pPr>
            <a:r>
              <a:rPr lang="de-DE" sz="2400" dirty="0" smtClean="0"/>
              <a:t>      HBS,- Voraussetzungen für die 10. Klasse </a:t>
            </a:r>
          </a:p>
          <a:p>
            <a:pPr lvl="0">
              <a:spcBef>
                <a:spcPct val="20000"/>
              </a:spcBef>
              <a:buClr>
                <a:srgbClr val="F0A22E"/>
              </a:buClr>
              <a:buSzPct val="70000"/>
              <a:defRPr/>
            </a:pPr>
            <a:r>
              <a:rPr lang="de-DE" sz="2400" dirty="0"/>
              <a:t>	</a:t>
            </a:r>
            <a:r>
              <a:rPr lang="de-DE" sz="2400" dirty="0" smtClean="0"/>
              <a:t>(QH oder mind. 2 B-Kurse in HF)</a:t>
            </a:r>
          </a:p>
          <a:p>
            <a:pPr marL="342900" lvl="0" indent="-342900">
              <a:spcBef>
                <a:spcPct val="20000"/>
              </a:spcBef>
              <a:buClr>
                <a:srgbClr val="F0A22E"/>
              </a:buClr>
              <a:buSzPct val="70000"/>
              <a:buFontTx/>
              <a:buChar char="-"/>
              <a:defRPr/>
            </a:pPr>
            <a:r>
              <a:rPr lang="de-DE" sz="2400" dirty="0" smtClean="0"/>
              <a:t> 	Ausbildung</a:t>
            </a:r>
            <a:endParaRPr lang="de-DE" sz="2400" dirty="0"/>
          </a:p>
          <a:p>
            <a:pPr lvl="0">
              <a:spcBef>
                <a:spcPct val="20000"/>
              </a:spcBef>
              <a:buClr>
                <a:srgbClr val="F0A22E"/>
              </a:buClr>
              <a:buSzPct val="70000"/>
              <a:defRPr/>
            </a:pPr>
            <a:r>
              <a:rPr lang="de-DE" sz="2400" dirty="0"/>
              <a:t>-	Weiterführende </a:t>
            </a:r>
            <a:r>
              <a:rPr lang="de-DE" sz="2400" dirty="0" smtClean="0"/>
              <a:t>Schulen</a:t>
            </a:r>
            <a:endParaRPr lang="de-DE" sz="2400" dirty="0"/>
          </a:p>
          <a:p>
            <a:pPr lvl="0">
              <a:lnSpc>
                <a:spcPct val="100000"/>
              </a:lnSpc>
              <a:spcBef>
                <a:spcPct val="20000"/>
              </a:spcBef>
              <a:buClr>
                <a:srgbClr val="F0A22E"/>
              </a:buClr>
              <a:buSzPct val="70000"/>
              <a:buFontTx/>
              <a:buChar char="-"/>
              <a:defRPr/>
            </a:pPr>
            <a:endParaRPr lang="de-DE" dirty="0"/>
          </a:p>
          <a:p>
            <a:pPr lvl="0" algn="ctr">
              <a:spcBef>
                <a:spcPct val="20000"/>
              </a:spcBef>
              <a:buClr>
                <a:srgbClr val="F0A22E"/>
              </a:buClr>
              <a:buSzPct val="70000"/>
              <a:defRPr/>
            </a:pPr>
            <a:r>
              <a:rPr lang="de-DE" sz="2400" b="1" dirty="0"/>
              <a:t>  </a:t>
            </a:r>
            <a:r>
              <a:rPr lang="de-DE" sz="3200" b="1" dirty="0"/>
              <a:t>Herzliche Einladung zu </a:t>
            </a:r>
            <a:r>
              <a:rPr lang="de-DE" sz="3200" b="1" dirty="0" smtClean="0"/>
              <a:t>unserem Informationsabend der weiterführenden Schulen</a:t>
            </a:r>
            <a:endParaRPr lang="de-DE" sz="3200" b="1" dirty="0"/>
          </a:p>
          <a:p>
            <a:pPr lvl="0">
              <a:spcBef>
                <a:spcPct val="20000"/>
              </a:spcBef>
              <a:buClr>
                <a:srgbClr val="F0A22E"/>
              </a:buClr>
              <a:buSzPct val="70000"/>
              <a:defRPr/>
            </a:pPr>
            <a:endParaRPr lang="de-DE" sz="3200" b="1" dirty="0"/>
          </a:p>
          <a:p>
            <a:pPr lvl="0">
              <a:lnSpc>
                <a:spcPct val="100000"/>
              </a:lnSpc>
              <a:spcBef>
                <a:spcPct val="20000"/>
              </a:spcBef>
              <a:buClr>
                <a:srgbClr val="F0A22E"/>
              </a:buClr>
              <a:buSzPct val="70000"/>
              <a:buFontTx/>
              <a:buChar char="-"/>
              <a:defRPr/>
            </a:pPr>
            <a:r>
              <a:rPr lang="de-DE" dirty="0"/>
              <a:t>- </a:t>
            </a:r>
            <a:r>
              <a:rPr lang="de-DE" sz="2000" dirty="0" smtClean="0"/>
              <a:t>???	Hessische </a:t>
            </a:r>
            <a:r>
              <a:rPr lang="de-DE" sz="2000" dirty="0"/>
              <a:t>Schulen (MLS, KKS, HMS</a:t>
            </a:r>
            <a:r>
              <a:rPr lang="de-DE" sz="2000" dirty="0" smtClean="0"/>
              <a:t>), BW-Schulen</a:t>
            </a:r>
            <a:endParaRPr lang="de-DE" sz="2000" dirty="0"/>
          </a:p>
        </p:txBody>
      </p:sp>
      <p:sp>
        <p:nvSpPr>
          <p:cNvPr id="5" name="Textfeld 4"/>
          <p:cNvSpPr txBox="1"/>
          <p:nvPr/>
        </p:nvSpPr>
        <p:spPr>
          <a:xfrm>
            <a:off x="1341884" y="986210"/>
            <a:ext cx="6552728" cy="523220"/>
          </a:xfrm>
          <a:prstGeom prst="rect">
            <a:avLst/>
          </a:prstGeom>
          <a:noFill/>
        </p:spPr>
        <p:txBody>
          <a:bodyPr wrap="square" rtlCol="0">
            <a:spAutoFit/>
          </a:bodyPr>
          <a:lstStyle/>
          <a:p>
            <a:r>
              <a:rPr lang="de-DE" sz="2800" b="1" dirty="0" smtClean="0">
                <a:solidFill>
                  <a:schemeClr val="accent2">
                    <a:lumMod val="60000"/>
                    <a:lumOff val="40000"/>
                  </a:schemeClr>
                </a:solidFill>
              </a:rPr>
              <a:t>Wie geht es nach der 9 weiter?</a:t>
            </a:r>
            <a:endParaRPr lang="de-DE" sz="2800" b="1" dirty="0">
              <a:solidFill>
                <a:schemeClr val="accent2">
                  <a:lumMod val="60000"/>
                  <a:lumOff val="40000"/>
                </a:schemeClr>
              </a:solidFill>
            </a:endParaRPr>
          </a:p>
        </p:txBody>
      </p:sp>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838828" y="188640"/>
            <a:ext cx="1819275" cy="1059180"/>
          </a:xfrm>
          <a:prstGeom prst="rect">
            <a:avLst/>
          </a:prstGeom>
        </p:spPr>
      </p:pic>
    </p:spTree>
    <p:extLst>
      <p:ext uri="{BB962C8B-B14F-4D97-AF65-F5344CB8AC3E}">
        <p14:creationId xmlns:p14="http://schemas.microsoft.com/office/powerpoint/2010/main" val="100827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89756" y="908720"/>
            <a:ext cx="8352928" cy="4824536"/>
          </a:xfrm>
        </p:spPr>
        <p:txBody>
          <a:bodyPr>
            <a:noAutofit/>
          </a:bodyPr>
          <a:lstStyle/>
          <a:p>
            <a:r>
              <a:rPr lang="de-DE" sz="3600" dirty="0">
                <a:solidFill>
                  <a:srgbClr val="FF0000"/>
                </a:solidFill>
              </a:rPr>
              <a:t>Nutzen Sie </a:t>
            </a:r>
            <a:br>
              <a:rPr lang="de-DE" sz="3600" dirty="0">
                <a:solidFill>
                  <a:srgbClr val="FF0000"/>
                </a:solidFill>
              </a:rPr>
            </a:br>
            <a:r>
              <a:rPr lang="de-DE" sz="3600" dirty="0" smtClean="0">
                <a:solidFill>
                  <a:srgbClr val="FF0000"/>
                </a:solidFill>
              </a:rPr>
              <a:t>Individuelle </a:t>
            </a:r>
            <a:r>
              <a:rPr lang="de-DE" sz="3600" dirty="0">
                <a:solidFill>
                  <a:srgbClr val="FF0000"/>
                </a:solidFill>
              </a:rPr>
              <a:t>Laufbahnberatung </a:t>
            </a:r>
            <a:r>
              <a:rPr lang="de-DE" sz="3600" dirty="0" smtClean="0">
                <a:solidFill>
                  <a:srgbClr val="FF0000"/>
                </a:solidFill>
              </a:rPr>
              <a:t/>
            </a:r>
            <a:br>
              <a:rPr lang="de-DE" sz="3600" dirty="0" smtClean="0">
                <a:solidFill>
                  <a:srgbClr val="FF0000"/>
                </a:solidFill>
              </a:rPr>
            </a:br>
            <a:r>
              <a:rPr lang="de-DE" sz="3600" dirty="0">
                <a:solidFill>
                  <a:srgbClr val="FF0000"/>
                </a:solidFill>
              </a:rPr>
              <a:t> </a:t>
            </a:r>
            <a:r>
              <a:rPr lang="de-DE" sz="3600" dirty="0" smtClean="0">
                <a:solidFill>
                  <a:srgbClr val="FF0000"/>
                </a:solidFill>
              </a:rPr>
              <a:t> -durch </a:t>
            </a:r>
            <a:r>
              <a:rPr lang="de-DE" sz="3600" dirty="0">
                <a:solidFill>
                  <a:srgbClr val="FF0000"/>
                </a:solidFill>
              </a:rPr>
              <a:t>die Klassenlehrer</a:t>
            </a:r>
            <a:br>
              <a:rPr lang="de-DE" sz="3600" dirty="0">
                <a:solidFill>
                  <a:srgbClr val="FF0000"/>
                </a:solidFill>
              </a:rPr>
            </a:br>
            <a:r>
              <a:rPr lang="de-DE" sz="3600" dirty="0">
                <a:solidFill>
                  <a:srgbClr val="FF0000"/>
                </a:solidFill>
              </a:rPr>
              <a:t> </a:t>
            </a:r>
            <a:r>
              <a:rPr lang="de-DE" sz="3600" dirty="0" smtClean="0">
                <a:solidFill>
                  <a:srgbClr val="FF0000"/>
                </a:solidFill>
              </a:rPr>
              <a:t> -Stufenleitung </a:t>
            </a:r>
            <a:r>
              <a:rPr lang="de-DE" sz="3600" dirty="0">
                <a:solidFill>
                  <a:srgbClr val="FF0000"/>
                </a:solidFill>
              </a:rPr>
              <a:t/>
            </a:r>
            <a:br>
              <a:rPr lang="de-DE" sz="3600" dirty="0">
                <a:solidFill>
                  <a:srgbClr val="FF0000"/>
                </a:solidFill>
              </a:rPr>
            </a:br>
            <a:r>
              <a:rPr lang="de-DE" sz="3600" dirty="0">
                <a:solidFill>
                  <a:srgbClr val="FF0000"/>
                </a:solidFill>
              </a:rPr>
              <a:t> </a:t>
            </a:r>
            <a:r>
              <a:rPr lang="de-DE" sz="3600" dirty="0" smtClean="0">
                <a:solidFill>
                  <a:srgbClr val="FF0000"/>
                </a:solidFill>
              </a:rPr>
              <a:t> -Frau </a:t>
            </a:r>
            <a:r>
              <a:rPr lang="de-DE" sz="3600" dirty="0">
                <a:solidFill>
                  <a:srgbClr val="FF0000"/>
                </a:solidFill>
              </a:rPr>
              <a:t>Agostin und </a:t>
            </a:r>
            <a:r>
              <a:rPr lang="de-DE" sz="3600" dirty="0" smtClean="0">
                <a:solidFill>
                  <a:srgbClr val="FF0000"/>
                </a:solidFill>
              </a:rPr>
              <a:t>der</a:t>
            </a:r>
            <a:br>
              <a:rPr lang="de-DE" sz="3600" dirty="0" smtClean="0">
                <a:solidFill>
                  <a:srgbClr val="FF0000"/>
                </a:solidFill>
              </a:rPr>
            </a:br>
            <a:r>
              <a:rPr lang="de-DE" sz="3600" dirty="0">
                <a:solidFill>
                  <a:srgbClr val="FF0000"/>
                </a:solidFill>
              </a:rPr>
              <a:t> </a:t>
            </a:r>
            <a:r>
              <a:rPr lang="de-DE" sz="3600" dirty="0" smtClean="0">
                <a:solidFill>
                  <a:srgbClr val="FF0000"/>
                </a:solidFill>
              </a:rPr>
              <a:t>  Arbeitsagentur</a:t>
            </a:r>
            <a:br>
              <a:rPr lang="de-DE" sz="3600" dirty="0" smtClean="0">
                <a:solidFill>
                  <a:srgbClr val="FF0000"/>
                </a:solidFill>
              </a:rPr>
            </a:br>
            <a:r>
              <a:rPr lang="de-DE" sz="3600" dirty="0" smtClean="0">
                <a:solidFill>
                  <a:srgbClr val="FF0000"/>
                </a:solidFill>
              </a:rPr>
              <a:t>  (</a:t>
            </a:r>
            <a:r>
              <a:rPr lang="de-DE" sz="3600" dirty="0">
                <a:solidFill>
                  <a:srgbClr val="FF0000"/>
                </a:solidFill>
              </a:rPr>
              <a:t>Bei Ausbildungsfragen)</a:t>
            </a:r>
          </a:p>
        </p:txBody>
      </p:sp>
      <p:sp>
        <p:nvSpPr>
          <p:cNvPr id="4" name="Inhaltsplatzhalter 3"/>
          <p:cNvSpPr>
            <a:spLocks noGrp="1"/>
          </p:cNvSpPr>
          <p:nvPr>
            <p:ph idx="1"/>
          </p:nvPr>
        </p:nvSpPr>
        <p:spPr>
          <a:xfrm>
            <a:off x="4759222" y="188641"/>
            <a:ext cx="4512366" cy="6192688"/>
          </a:xfrm>
        </p:spPr>
        <p:txBody>
          <a:bodyPr/>
          <a:lstStyle/>
          <a:p>
            <a:pPr marL="0" indent="0">
              <a:buNone/>
            </a:pPr>
            <a:endParaRPr lang="de-DE" dirty="0"/>
          </a:p>
        </p:txBody>
      </p:sp>
      <p:sp>
        <p:nvSpPr>
          <p:cNvPr id="5" name="Textplatzhalter 4"/>
          <p:cNvSpPr>
            <a:spLocks noGrp="1"/>
          </p:cNvSpPr>
          <p:nvPr>
            <p:ph type="body" sz="half" idx="2"/>
          </p:nvPr>
        </p:nvSpPr>
        <p:spPr>
          <a:xfrm>
            <a:off x="677158" y="4509120"/>
            <a:ext cx="3853524" cy="852398"/>
          </a:xfrm>
        </p:spPr>
        <p:txBody>
          <a:bodyPr>
            <a:normAutofit fontScale="32500" lnSpcReduction="20000"/>
          </a:bodyPr>
          <a:lstStyle/>
          <a:p>
            <a:r>
              <a:rPr lang="de-DE" sz="8600" dirty="0"/>
              <a:t/>
            </a:r>
            <a:br>
              <a:rPr lang="de-DE" sz="8600" dirty="0"/>
            </a:br>
            <a:endParaRPr lang="de-DE" sz="8600" dirty="0"/>
          </a:p>
        </p:txBody>
      </p:sp>
    </p:spTree>
    <p:extLst>
      <p:ext uri="{BB962C8B-B14F-4D97-AF65-F5344CB8AC3E}">
        <p14:creationId xmlns:p14="http://schemas.microsoft.com/office/powerpoint/2010/main" val="12068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dirty="0" smtClean="0"/>
              <a:t>PRAKTIKUM im Herbst</a:t>
            </a:r>
            <a:endParaRPr lang="de-DE" dirty="0"/>
          </a:p>
        </p:txBody>
      </p:sp>
      <p:sp>
        <p:nvSpPr>
          <p:cNvPr id="5" name="Untertitel 4"/>
          <p:cNvSpPr>
            <a:spLocks noGrp="1"/>
          </p:cNvSpPr>
          <p:nvPr>
            <p:ph type="subTitle" idx="1"/>
          </p:nvPr>
        </p:nvSpPr>
        <p:spPr/>
        <p:txBody>
          <a:bodyPr>
            <a:normAutofit fontScale="70000" lnSpcReduction="20000"/>
          </a:bodyPr>
          <a:lstStyle/>
          <a:p>
            <a:r>
              <a:rPr lang="de-DE" sz="5400" dirty="0" smtClean="0"/>
              <a:t>28.10.-8.11.2024</a:t>
            </a:r>
          </a:p>
          <a:p>
            <a:r>
              <a:rPr lang="de-DE" sz="4800" dirty="0" smtClean="0"/>
              <a:t>WICHTIG! JETZT EINEN PLATZ SUCHEN!</a:t>
            </a:r>
            <a:endParaRPr lang="de-DE" sz="4800" dirty="0"/>
          </a:p>
        </p:txBody>
      </p:sp>
      <p:pic>
        <p:nvPicPr>
          <p:cNvPr id="6" name="Grafik 5"/>
          <p:cNvPicPr>
            <a:picLocks noChangeAspect="1"/>
          </p:cNvPicPr>
          <p:nvPr/>
        </p:nvPicPr>
        <p:blipFill>
          <a:blip r:embed="rId2"/>
          <a:stretch>
            <a:fillRect/>
          </a:stretch>
        </p:blipFill>
        <p:spPr>
          <a:xfrm>
            <a:off x="9838828" y="234306"/>
            <a:ext cx="1816765" cy="1060796"/>
          </a:xfrm>
          <a:prstGeom prst="rect">
            <a:avLst/>
          </a:prstGeom>
        </p:spPr>
      </p:pic>
    </p:spTree>
    <p:extLst>
      <p:ext uri="{BB962C8B-B14F-4D97-AF65-F5344CB8AC3E}">
        <p14:creationId xmlns:p14="http://schemas.microsoft.com/office/powerpoint/2010/main" val="4011105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Wanderwoche 2025   -  Berlin</a:t>
            </a:r>
            <a:endParaRPr lang="de-DE" dirty="0"/>
          </a:p>
        </p:txBody>
      </p:sp>
      <p:sp>
        <p:nvSpPr>
          <p:cNvPr id="3" name="Untertitel 2"/>
          <p:cNvSpPr>
            <a:spLocks noGrp="1"/>
          </p:cNvSpPr>
          <p:nvPr>
            <p:ph type="subTitle" idx="1"/>
          </p:nvPr>
        </p:nvSpPr>
        <p:spPr/>
        <p:txBody>
          <a:bodyPr/>
          <a:lstStyle/>
          <a:p>
            <a:r>
              <a:rPr lang="de-DE" dirty="0" smtClean="0"/>
              <a:t>Frau Steiner und Frau </a:t>
            </a:r>
            <a:r>
              <a:rPr lang="de-DE" dirty="0" err="1" smtClean="0"/>
              <a:t>Ihrig</a:t>
            </a:r>
            <a:endParaRPr lang="de-DE" dirty="0"/>
          </a:p>
        </p:txBody>
      </p:sp>
    </p:spTree>
    <p:extLst>
      <p:ext uri="{BB962C8B-B14F-4D97-AF65-F5344CB8AC3E}">
        <p14:creationId xmlns:p14="http://schemas.microsoft.com/office/powerpoint/2010/main" val="52516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989956" y="2420888"/>
            <a:ext cx="6552728" cy="661720"/>
          </a:xfrm>
          <a:prstGeom prst="rect">
            <a:avLst/>
          </a:prstGeom>
          <a:noFill/>
        </p:spPr>
        <p:txBody>
          <a:bodyPr wrap="square" rtlCol="0">
            <a:spAutoFit/>
          </a:bodyPr>
          <a:lstStyle/>
          <a:p>
            <a:pPr algn="ctr">
              <a:lnSpc>
                <a:spcPct val="90000"/>
              </a:lnSpc>
            </a:pPr>
            <a:r>
              <a:rPr lang="de-DE" sz="4000" dirty="0" smtClean="0"/>
              <a:t>Vielen Dank für Ihr Interesse!</a:t>
            </a:r>
            <a:endParaRPr lang="de-DE" sz="4000" dirty="0"/>
          </a:p>
        </p:txBody>
      </p:sp>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910836" y="188640"/>
            <a:ext cx="1819275" cy="1059180"/>
          </a:xfrm>
          <a:prstGeom prst="rect">
            <a:avLst/>
          </a:prstGeom>
        </p:spPr>
      </p:pic>
    </p:spTree>
    <p:extLst>
      <p:ext uri="{BB962C8B-B14F-4D97-AF65-F5344CB8AC3E}">
        <p14:creationId xmlns:p14="http://schemas.microsoft.com/office/powerpoint/2010/main" val="185054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157" y="677159"/>
            <a:ext cx="8594429" cy="1320456"/>
          </a:xfrm>
        </p:spPr>
        <p:txBody>
          <a:bodyPr/>
          <a:lstStyle/>
          <a:p>
            <a:r>
              <a:rPr lang="de-DE" dirty="0"/>
              <a:t>Aktuelles aus dem Schulbetrieb</a:t>
            </a:r>
          </a:p>
        </p:txBody>
      </p:sp>
      <p:sp>
        <p:nvSpPr>
          <p:cNvPr id="3" name="Inhaltsplatzhalter 2"/>
          <p:cNvSpPr>
            <a:spLocks noGrp="1"/>
          </p:cNvSpPr>
          <p:nvPr>
            <p:ph idx="1"/>
          </p:nvPr>
        </p:nvSpPr>
        <p:spPr>
          <a:xfrm>
            <a:off x="677157" y="1630552"/>
            <a:ext cx="8594429" cy="3879762"/>
          </a:xfrm>
        </p:spPr>
        <p:txBody>
          <a:bodyPr vert="horz" lIns="91416" tIns="45708" rIns="91416" bIns="45708" rtlCol="0" anchor="t">
            <a:noAutofit/>
          </a:bodyPr>
          <a:lstStyle/>
          <a:p>
            <a:pPr marL="0" indent="0">
              <a:buNone/>
            </a:pPr>
            <a:r>
              <a:rPr lang="de-DE" sz="2399" b="1" dirty="0"/>
              <a:t>Neue Regelungen auf dem Schulgelände</a:t>
            </a:r>
            <a:r>
              <a:rPr lang="de-DE" sz="2399" dirty="0"/>
              <a:t>: </a:t>
            </a:r>
          </a:p>
          <a:p>
            <a:pPr marL="0" indent="0">
              <a:buNone/>
            </a:pPr>
            <a:endParaRPr lang="de-DE" sz="2399" dirty="0"/>
          </a:p>
          <a:p>
            <a:pPr marL="0" indent="0">
              <a:buNone/>
            </a:pPr>
            <a:r>
              <a:rPr lang="de-DE" sz="2399" dirty="0"/>
              <a:t>Handygaragen</a:t>
            </a:r>
          </a:p>
          <a:p>
            <a:pPr marL="0" indent="0">
              <a:buNone/>
            </a:pPr>
            <a:endParaRPr lang="de-DE" sz="2399" dirty="0"/>
          </a:p>
          <a:p>
            <a:pPr marL="0" indent="0">
              <a:buNone/>
            </a:pPr>
            <a:r>
              <a:rPr lang="de-DE" sz="2399" dirty="0"/>
              <a:t>Jahrgangszuweisung Toiletten </a:t>
            </a:r>
          </a:p>
          <a:p>
            <a:pPr marL="0" indent="0">
              <a:buNone/>
            </a:pPr>
            <a:endParaRPr lang="de-DE" sz="2399" dirty="0"/>
          </a:p>
          <a:p>
            <a:pPr marL="0" indent="0">
              <a:buNone/>
            </a:pPr>
            <a:r>
              <a:rPr lang="de-DE" sz="2399" dirty="0"/>
              <a:t>E-Scooter / E-Bikes</a:t>
            </a:r>
          </a:p>
        </p:txBody>
      </p:sp>
      <p:pic>
        <p:nvPicPr>
          <p:cNvPr id="4" name="Grafik 3" descr="Ein Bild, das Transport, Rad, Reifen, Autoteile enthält.&#10;&#10;Beschreibung automatisch generiert.">
            <a:extLst>
              <a:ext uri="{FF2B5EF4-FFF2-40B4-BE49-F238E27FC236}">
                <a16:creationId xmlns:a16="http://schemas.microsoft.com/office/drawing/2014/main" id="{9B8FEB81-1A40-2805-D998-DB9C3BB852E7}"/>
              </a:ext>
            </a:extLst>
          </p:cNvPr>
          <p:cNvPicPr>
            <a:picLocks noChangeAspect="1"/>
          </p:cNvPicPr>
          <p:nvPr/>
        </p:nvPicPr>
        <p:blipFill>
          <a:blip r:embed="rId2"/>
          <a:stretch>
            <a:fillRect/>
          </a:stretch>
        </p:blipFill>
        <p:spPr>
          <a:xfrm>
            <a:off x="4177029" y="4629025"/>
            <a:ext cx="2609170" cy="1752144"/>
          </a:xfrm>
          <a:prstGeom prst="rect">
            <a:avLst/>
          </a:prstGeom>
        </p:spPr>
      </p:pic>
      <p:pic>
        <p:nvPicPr>
          <p:cNvPr id="5" name="Grafik 4" descr="Ein Bild, das Person, Kleidung, Im Haus, Tisch enthält.&#10;&#10;Beschreibung automatisch generiert.">
            <a:extLst>
              <a:ext uri="{FF2B5EF4-FFF2-40B4-BE49-F238E27FC236}">
                <a16:creationId xmlns:a16="http://schemas.microsoft.com/office/drawing/2014/main" id="{2B78F2CB-8F4C-BB3A-D9C6-56551B8A18A6}"/>
              </a:ext>
            </a:extLst>
          </p:cNvPr>
          <p:cNvPicPr>
            <a:picLocks noChangeAspect="1"/>
          </p:cNvPicPr>
          <p:nvPr/>
        </p:nvPicPr>
        <p:blipFill>
          <a:blip r:embed="rId3"/>
          <a:stretch>
            <a:fillRect/>
          </a:stretch>
        </p:blipFill>
        <p:spPr>
          <a:xfrm>
            <a:off x="7212192" y="2106949"/>
            <a:ext cx="3522609" cy="2395818"/>
          </a:xfrm>
          <a:prstGeom prst="rect">
            <a:avLst/>
          </a:prstGeom>
        </p:spPr>
      </p:pic>
    </p:spTree>
    <p:extLst>
      <p:ext uri="{BB962C8B-B14F-4D97-AF65-F5344CB8AC3E}">
        <p14:creationId xmlns:p14="http://schemas.microsoft.com/office/powerpoint/2010/main" val="320156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881854" y="230137"/>
            <a:ext cx="7562850" cy="657225"/>
          </a:xfrm>
          <a:prstGeom prst="rect">
            <a:avLst/>
          </a:prstGeom>
        </p:spPr>
      </p:pic>
      <p:sp>
        <p:nvSpPr>
          <p:cNvPr id="4" name="Rechteck 3"/>
          <p:cNvSpPr/>
          <p:nvPr/>
        </p:nvSpPr>
        <p:spPr>
          <a:xfrm>
            <a:off x="837828" y="1086503"/>
            <a:ext cx="9433048" cy="5570756"/>
          </a:xfrm>
          <a:prstGeom prst="rect">
            <a:avLst/>
          </a:prstGeom>
        </p:spPr>
        <p:txBody>
          <a:bodyPr wrap="square">
            <a:spAutoFit/>
          </a:bodyPr>
          <a:lstStyle/>
          <a:p>
            <a:r>
              <a:rPr lang="de-DE" sz="1600" dirty="0">
                <a:solidFill>
                  <a:srgbClr val="FF0000"/>
                </a:solidFill>
                <a:latin typeface="Tw Cen MT" panose="020B0602020104020603" pitchFamily="34" charset="0"/>
              </a:rPr>
              <a:t>Der Fehlerindex wirkt sich folgendermaßen auf die Notenbildung aus: </a:t>
            </a:r>
          </a:p>
          <a:p>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sz="1600" dirty="0">
              <a:solidFill>
                <a:srgbClr val="000000"/>
              </a:solidFill>
              <a:latin typeface="Arial" panose="020B0604020202020204" pitchFamily="34" charset="0"/>
            </a:endParaRPr>
          </a:p>
          <a:p>
            <a:pPr>
              <a:buSzPts val="1400"/>
            </a:pPr>
            <a:endParaRPr lang="de-DE" dirty="0">
              <a:solidFill>
                <a:srgbClr val="000000"/>
              </a:solidFill>
              <a:latin typeface="Tw Cen MT" panose="020B0602020104020603" pitchFamily="34" charset="0"/>
            </a:endParaRPr>
          </a:p>
          <a:p>
            <a:endParaRPr lang="de-DE" dirty="0" smtClean="0">
              <a:solidFill>
                <a:srgbClr val="000000"/>
              </a:solidFill>
              <a:latin typeface="Tw Cen MT" panose="020B0602020104020603" pitchFamily="34" charset="0"/>
            </a:endParaRPr>
          </a:p>
          <a:p>
            <a:endParaRPr lang="de-DE" dirty="0" smtClean="0">
              <a:solidFill>
                <a:srgbClr val="000000"/>
              </a:solidFill>
              <a:latin typeface="Tw Cen MT" panose="020B0602020104020603" pitchFamily="34" charset="0"/>
            </a:endParaRPr>
          </a:p>
          <a:p>
            <a:r>
              <a:rPr lang="de-DE" dirty="0" smtClean="0">
                <a:solidFill>
                  <a:srgbClr val="000000"/>
                </a:solidFill>
                <a:latin typeface="Tw Cen MT" panose="020B0602020104020603" pitchFamily="34" charset="0"/>
              </a:rPr>
              <a:t>Der </a:t>
            </a:r>
            <a:r>
              <a:rPr lang="de-DE" dirty="0">
                <a:solidFill>
                  <a:srgbClr val="000000"/>
                </a:solidFill>
                <a:latin typeface="Tw Cen MT" panose="020B0602020104020603" pitchFamily="34" charset="0"/>
              </a:rPr>
              <a:t>Fehlerindex (FI) errechnet sich nach der Formel: </a:t>
            </a:r>
          </a:p>
          <a:p>
            <a:r>
              <a:rPr lang="de-DE" dirty="0">
                <a:solidFill>
                  <a:srgbClr val="000000"/>
                </a:solidFill>
                <a:latin typeface="Tw Cen MT" panose="020B0602020104020603" pitchFamily="34" charset="0"/>
              </a:rPr>
              <a:t>				Fehlerzahl x 100 </a:t>
            </a:r>
          </a:p>
          <a:p>
            <a:r>
              <a:rPr lang="de-DE" dirty="0">
                <a:solidFill>
                  <a:srgbClr val="000000"/>
                </a:solidFill>
                <a:latin typeface="Tw Cen MT" panose="020B0602020104020603" pitchFamily="34" charset="0"/>
              </a:rPr>
              <a:t>				      ---------- </a:t>
            </a:r>
          </a:p>
          <a:p>
            <a:r>
              <a:rPr lang="de-DE" dirty="0">
                <a:solidFill>
                  <a:srgbClr val="000000"/>
                </a:solidFill>
                <a:latin typeface="Tw Cen MT" panose="020B0602020104020603" pitchFamily="34" charset="0"/>
              </a:rPr>
              <a:t>				Zahl der Wörter.</a:t>
            </a:r>
            <a:endParaRPr lang="de-DE" dirty="0" smtClean="0">
              <a:solidFill>
                <a:srgbClr val="000000"/>
              </a:solidFill>
              <a:latin typeface="Tw Cen MT" panose="020B0602020104020603" pitchFamily="34" charset="0"/>
            </a:endParaRPr>
          </a:p>
          <a:p>
            <a:endParaRPr lang="de-DE" dirty="0">
              <a:solidFill>
                <a:srgbClr val="000000"/>
              </a:solidFill>
              <a:latin typeface="Tw Cen MT" panose="020B0602020104020603" pitchFamily="34" charset="0"/>
            </a:endParaRPr>
          </a:p>
          <a:p>
            <a:endParaRPr lang="de-DE" dirty="0" smtClean="0">
              <a:solidFill>
                <a:srgbClr val="000000"/>
              </a:solidFill>
              <a:latin typeface="Tw Cen MT" panose="020B0602020104020603" pitchFamily="34" charset="0"/>
            </a:endParaRPr>
          </a:p>
          <a:p>
            <a:endParaRPr lang="de-DE" dirty="0">
              <a:solidFill>
                <a:srgbClr val="000000"/>
              </a:solidFill>
              <a:latin typeface="Tw Cen MT" panose="020B0602020104020603" pitchFamily="34" charset="0"/>
            </a:endParaRPr>
          </a:p>
        </p:txBody>
      </p:sp>
      <p:pic>
        <p:nvPicPr>
          <p:cNvPr id="5" name="Grafik 4"/>
          <p:cNvPicPr>
            <a:picLocks noChangeAspect="1"/>
          </p:cNvPicPr>
          <p:nvPr/>
        </p:nvPicPr>
        <p:blipFill>
          <a:blip r:embed="rId3"/>
          <a:stretch>
            <a:fillRect/>
          </a:stretch>
        </p:blipFill>
        <p:spPr>
          <a:xfrm>
            <a:off x="909836" y="1484784"/>
            <a:ext cx="5968576" cy="2595033"/>
          </a:xfrm>
          <a:prstGeom prst="rect">
            <a:avLst/>
          </a:prstGeom>
        </p:spPr>
      </p:pic>
    </p:spTree>
    <p:extLst>
      <p:ext uri="{BB962C8B-B14F-4D97-AF65-F5344CB8AC3E}">
        <p14:creationId xmlns:p14="http://schemas.microsoft.com/office/powerpoint/2010/main" val="138155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65820" y="404664"/>
            <a:ext cx="8856984" cy="6555641"/>
          </a:xfrm>
          <a:prstGeom prst="rect">
            <a:avLst/>
          </a:prstGeom>
        </p:spPr>
        <p:txBody>
          <a:bodyPr wrap="square">
            <a:spAutoFit/>
          </a:bodyPr>
          <a:lstStyle/>
          <a:p>
            <a:r>
              <a:rPr lang="de-DE" dirty="0">
                <a:solidFill>
                  <a:srgbClr val="000000"/>
                </a:solidFill>
                <a:latin typeface="Tw Cen MT" panose="020B0602020104020603" pitchFamily="34" charset="0"/>
              </a:rPr>
              <a:t>1. </a:t>
            </a:r>
            <a:r>
              <a:rPr lang="de-DE" sz="1400" dirty="0">
                <a:solidFill>
                  <a:srgbClr val="FF0000"/>
                </a:solidFill>
                <a:latin typeface="Arial" panose="020B0604020202020204" pitchFamily="34" charset="0"/>
                <a:cs typeface="Arial" panose="020B0604020202020204" pitchFamily="34" charset="0"/>
              </a:rPr>
              <a:t>Arbeiten mit weniger als 100 Wörtern </a:t>
            </a:r>
            <a:r>
              <a:rPr lang="de-DE" sz="1400" dirty="0">
                <a:solidFill>
                  <a:srgbClr val="000000"/>
                </a:solidFill>
                <a:latin typeface="Arial" panose="020B0604020202020204" pitchFamily="34" charset="0"/>
                <a:cs typeface="Arial" panose="020B0604020202020204" pitchFamily="34" charset="0"/>
              </a:rPr>
              <a:t>im Gesamttext </a:t>
            </a:r>
          </a:p>
          <a:p>
            <a:r>
              <a:rPr lang="de-DE" sz="1400" dirty="0">
                <a:solidFill>
                  <a:srgbClr val="000000"/>
                </a:solidFill>
                <a:latin typeface="Arial" panose="020B0604020202020204" pitchFamily="34" charset="0"/>
                <a:cs typeface="Arial" panose="020B0604020202020204" pitchFamily="34" charset="0"/>
              </a:rPr>
              <a:t>In Arbeiten, in denen weniger als 100 Wörter im Gesamttext erreicht werden (z. B. bei der </a:t>
            </a:r>
            <a:r>
              <a:rPr lang="de-DE" sz="1400" dirty="0" smtClean="0">
                <a:solidFill>
                  <a:srgbClr val="000000"/>
                </a:solidFill>
                <a:latin typeface="Arial" panose="020B0604020202020204" pitchFamily="34" charset="0"/>
                <a:cs typeface="Arial" panose="020B0604020202020204" pitchFamily="34" charset="0"/>
              </a:rPr>
              <a:t>Beschreibung </a:t>
            </a:r>
            <a:r>
              <a:rPr lang="de-DE" sz="1400" dirty="0">
                <a:solidFill>
                  <a:srgbClr val="000000"/>
                </a:solidFill>
                <a:latin typeface="Arial" panose="020B0604020202020204" pitchFamily="34" charset="0"/>
                <a:cs typeface="Arial" panose="020B0604020202020204" pitchFamily="34" charset="0"/>
              </a:rPr>
              <a:t>von Experimenten oder der Erläuterung von Arbeitsschritten in einigen Naturwissenschaften), sind Fehler anzustreichen und bei der Notenfestsetzung in angemessener Form im Verhältnis zum Inhalt mit einzubeziehen; sie dürfen die Note der Arbeit nicht um mehr als eine Zweidrittelnote verschlechtern. </a:t>
            </a:r>
          </a:p>
          <a:p>
            <a:endParaRPr lang="de-DE" sz="1400" dirty="0" smtClean="0">
              <a:solidFill>
                <a:srgbClr val="000000"/>
              </a:solidFill>
              <a:latin typeface="Arial" panose="020B0604020202020204" pitchFamily="34" charset="0"/>
              <a:cs typeface="Arial" panose="020B0604020202020204" pitchFamily="34" charset="0"/>
            </a:endParaRPr>
          </a:p>
          <a:p>
            <a:r>
              <a:rPr lang="de-DE" sz="1400" dirty="0" smtClean="0">
                <a:solidFill>
                  <a:srgbClr val="000000"/>
                </a:solidFill>
                <a:latin typeface="Arial" panose="020B0604020202020204" pitchFamily="34" charset="0"/>
                <a:cs typeface="Arial" panose="020B0604020202020204" pitchFamily="34" charset="0"/>
              </a:rPr>
              <a:t>2</a:t>
            </a:r>
            <a:r>
              <a:rPr lang="de-DE" sz="1400" dirty="0">
                <a:solidFill>
                  <a:srgbClr val="000000"/>
                </a:solidFill>
                <a:latin typeface="Arial" panose="020B0604020202020204" pitchFamily="34" charset="0"/>
                <a:cs typeface="Arial" panose="020B0604020202020204" pitchFamily="34" charset="0"/>
              </a:rPr>
              <a:t>. </a:t>
            </a:r>
            <a:r>
              <a:rPr lang="de-DE" sz="1400" dirty="0">
                <a:solidFill>
                  <a:srgbClr val="FF0000"/>
                </a:solidFill>
                <a:latin typeface="Arial" panose="020B0604020202020204" pitchFamily="34" charset="0"/>
                <a:cs typeface="Arial" panose="020B0604020202020204" pitchFamily="34" charset="0"/>
              </a:rPr>
              <a:t>Arbeiten mit mindestens 100 Wörtern </a:t>
            </a:r>
            <a:r>
              <a:rPr lang="de-DE" sz="1400" dirty="0">
                <a:solidFill>
                  <a:srgbClr val="000000"/>
                </a:solidFill>
                <a:latin typeface="Arial" panose="020B0604020202020204" pitchFamily="34" charset="0"/>
                <a:cs typeface="Arial" panose="020B0604020202020204" pitchFamily="34" charset="0"/>
              </a:rPr>
              <a:t>im Gesamttext  	</a:t>
            </a:r>
          </a:p>
          <a:p>
            <a:r>
              <a:rPr lang="de-DE" sz="1400" dirty="0">
                <a:solidFill>
                  <a:srgbClr val="000000"/>
                </a:solidFill>
                <a:latin typeface="Arial" panose="020B0604020202020204" pitchFamily="34" charset="0"/>
                <a:cs typeface="Arial" panose="020B0604020202020204" pitchFamily="34" charset="0"/>
              </a:rPr>
              <a:t>In Arbeiten in den Unterrichtsfächern, in denen über die gesamte Arbeit hinweg ein Textumfang von mindestens 100 Wörtern erreicht wird, werden folgende Fehlerarten in schriftlichen Arbeiten jeweils als ganze Fehler gewertet: </a:t>
            </a:r>
          </a:p>
          <a:p>
            <a:endParaRPr lang="de-DE" dirty="0" smtClean="0">
              <a:solidFill>
                <a:srgbClr val="FF0000"/>
              </a:solidFill>
              <a:latin typeface="Tw Cen MT" panose="020B0602020104020603" pitchFamily="34" charset="0"/>
            </a:endParaRPr>
          </a:p>
          <a:p>
            <a:pPr marL="285750" indent="-285750">
              <a:buFontTx/>
              <a:buChar char="-"/>
            </a:pPr>
            <a:r>
              <a:rPr lang="de-DE" sz="1600" dirty="0" smtClean="0">
                <a:solidFill>
                  <a:srgbClr val="FF0000"/>
                </a:solidFill>
                <a:latin typeface="Tw Cen MT" panose="020B0602020104020603" pitchFamily="34" charset="0"/>
              </a:rPr>
              <a:t>Rechtschreibfehler</a:t>
            </a:r>
            <a:r>
              <a:rPr lang="de-DE" sz="1600" dirty="0" smtClean="0">
                <a:solidFill>
                  <a:srgbClr val="000000"/>
                </a:solidFill>
                <a:latin typeface="Tw Cen MT" panose="020B0602020104020603" pitchFamily="34" charset="0"/>
              </a:rPr>
              <a:t> </a:t>
            </a:r>
            <a:r>
              <a:rPr lang="de-DE" sz="1600" dirty="0">
                <a:solidFill>
                  <a:srgbClr val="000000"/>
                </a:solidFill>
                <a:latin typeface="Tw Cen MT" panose="020B0602020104020603" pitchFamily="34" charset="0"/>
              </a:rPr>
              <a:t>(Fehler werden auf Wortebene gezählt. Wird ein Wort wiederholt falsch geschrieben, darf nur ein Fehler gerechnet werden. </a:t>
            </a:r>
          </a:p>
          <a:p>
            <a:pPr marL="285750" indent="-285750">
              <a:buFontTx/>
              <a:buChar char="-"/>
            </a:pPr>
            <a:r>
              <a:rPr lang="de-DE" sz="1600" dirty="0" smtClean="0">
                <a:solidFill>
                  <a:srgbClr val="FF0000"/>
                </a:solidFill>
                <a:latin typeface="Tw Cen MT" panose="020B0602020104020603" pitchFamily="34" charset="0"/>
              </a:rPr>
              <a:t>Zeichensetzungsfehler </a:t>
            </a:r>
            <a:r>
              <a:rPr lang="de-DE" sz="1600" dirty="0">
                <a:solidFill>
                  <a:srgbClr val="000000"/>
                </a:solidFill>
                <a:latin typeface="Tw Cen MT" panose="020B0602020104020603" pitchFamily="34" charset="0"/>
              </a:rPr>
              <a:t>(Hier gibt es keine Wiederholungsfehler. Bei eingeschobenem Satz und Apposition wird nur ein Zeichensetzungsfehler gerechnet, auch wenn beide Kommas fehlen. Andere Zeichensetzungsfehler wie Punkt, Apostroph, Bindestrich, Ausrufezeichen, fehlende Trennungsstriche und Anführungszeichen sind ebenfalls zu zählen.) </a:t>
            </a:r>
            <a:endParaRPr lang="de-DE" sz="1600" dirty="0" smtClean="0">
              <a:solidFill>
                <a:srgbClr val="000000"/>
              </a:solidFill>
              <a:latin typeface="Tw Cen MT" panose="020B0602020104020603" pitchFamily="34" charset="0"/>
            </a:endParaRPr>
          </a:p>
          <a:p>
            <a:pPr marL="285750" indent="-285750">
              <a:buFontTx/>
              <a:buChar char="-"/>
            </a:pPr>
            <a:r>
              <a:rPr lang="de-DE" sz="1600" dirty="0" smtClean="0">
                <a:solidFill>
                  <a:srgbClr val="FF0000"/>
                </a:solidFill>
                <a:latin typeface="Tw Cen MT" panose="020B0602020104020603" pitchFamily="34" charset="0"/>
              </a:rPr>
              <a:t>Grammatikfehler </a:t>
            </a:r>
            <a:r>
              <a:rPr lang="de-DE" sz="1600" dirty="0">
                <a:solidFill>
                  <a:srgbClr val="000000"/>
                </a:solidFill>
                <a:latin typeface="Tw Cen MT" panose="020B0602020104020603" pitchFamily="34" charset="0"/>
              </a:rPr>
              <a:t>im engeren Sinne (Verstöße gegen grammatische </a:t>
            </a:r>
            <a:r>
              <a:rPr lang="de-DE" sz="1600" dirty="0" smtClean="0">
                <a:solidFill>
                  <a:srgbClr val="000000"/>
                </a:solidFill>
                <a:latin typeface="Tw Cen MT" panose="020B0602020104020603" pitchFamily="34" charset="0"/>
              </a:rPr>
              <a:t>Konstruktionen</a:t>
            </a:r>
            <a:r>
              <a:rPr lang="de-DE" sz="1600" dirty="0">
                <a:solidFill>
                  <a:srgbClr val="000000"/>
                </a:solidFill>
                <a:latin typeface="Tw Cen MT" panose="020B0602020104020603" pitchFamily="34" charset="0"/>
              </a:rPr>
              <a:t>, z. B. falsche Flexion eines Verbs, fehlerhafte Kausalität oder </a:t>
            </a:r>
            <a:r>
              <a:rPr lang="de-DE" sz="1600" dirty="0" smtClean="0">
                <a:solidFill>
                  <a:srgbClr val="000000"/>
                </a:solidFill>
                <a:latin typeface="Tw Cen MT" panose="020B0602020104020603" pitchFamily="34" charset="0"/>
              </a:rPr>
              <a:t>Finalität </a:t>
            </a:r>
            <a:r>
              <a:rPr lang="de-DE" sz="1600" dirty="0">
                <a:solidFill>
                  <a:srgbClr val="000000"/>
                </a:solidFill>
                <a:latin typeface="Tw Cen MT" panose="020B0602020104020603" pitchFamily="34" charset="0"/>
              </a:rPr>
              <a:t>oder falsche Präpositionen, gebrauchsbedingte </a:t>
            </a:r>
            <a:r>
              <a:rPr lang="de-DE" sz="1600" dirty="0" err="1">
                <a:solidFill>
                  <a:srgbClr val="000000"/>
                </a:solidFill>
                <a:latin typeface="Tw Cen MT" panose="020B0602020104020603" pitchFamily="34" charset="0"/>
              </a:rPr>
              <a:t>Modusfehler</a:t>
            </a:r>
            <a:r>
              <a:rPr lang="de-DE" sz="1600" dirty="0">
                <a:solidFill>
                  <a:srgbClr val="000000"/>
                </a:solidFill>
                <a:latin typeface="Tw Cen MT" panose="020B0602020104020603" pitchFamily="34" charset="0"/>
              </a:rPr>
              <a:t>) </a:t>
            </a:r>
          </a:p>
          <a:p>
            <a:pPr marL="285750" indent="-285750">
              <a:buFontTx/>
              <a:buChar char="-"/>
            </a:pPr>
            <a:r>
              <a:rPr lang="de-DE" sz="1600" dirty="0" smtClean="0">
                <a:solidFill>
                  <a:srgbClr val="FF0000"/>
                </a:solidFill>
                <a:latin typeface="Tw Cen MT" panose="020B0602020104020603" pitchFamily="34" charset="0"/>
              </a:rPr>
              <a:t>Ausdrucksfehler </a:t>
            </a:r>
            <a:r>
              <a:rPr lang="de-DE" sz="1600" dirty="0">
                <a:solidFill>
                  <a:srgbClr val="000000"/>
                </a:solidFill>
                <a:latin typeface="Tw Cen MT" panose="020B0602020104020603" pitchFamily="34" charset="0"/>
              </a:rPr>
              <a:t>(z. B. Wiederholungen, umgangssprachliche Wendungen, </a:t>
            </a:r>
            <a:r>
              <a:rPr lang="de-DE" sz="1600" dirty="0" smtClean="0">
                <a:solidFill>
                  <a:srgbClr val="000000"/>
                </a:solidFill>
                <a:latin typeface="Tw Cen MT" panose="020B0602020104020603" pitchFamily="34" charset="0"/>
              </a:rPr>
              <a:t>falsche </a:t>
            </a:r>
            <a:r>
              <a:rPr lang="de-DE" sz="1600" dirty="0">
                <a:solidFill>
                  <a:srgbClr val="000000"/>
                </a:solidFill>
                <a:latin typeface="Tw Cen MT" panose="020B0602020104020603" pitchFamily="34" charset="0"/>
              </a:rPr>
              <a:t>oder missverständliche Wortwahl, fehlende Wörter, </a:t>
            </a:r>
            <a:r>
              <a:rPr lang="de-DE" sz="1600" dirty="0" err="1">
                <a:solidFill>
                  <a:srgbClr val="000000"/>
                </a:solidFill>
                <a:latin typeface="Tw Cen MT" panose="020B0602020104020603" pitchFamily="34" charset="0"/>
              </a:rPr>
              <a:t>unidiomatische</a:t>
            </a:r>
            <a:r>
              <a:rPr lang="de-DE" sz="1600" dirty="0">
                <a:solidFill>
                  <a:srgbClr val="000000"/>
                </a:solidFill>
                <a:latin typeface="Tw Cen MT" panose="020B0602020104020603" pitchFamily="34" charset="0"/>
              </a:rPr>
              <a:t> </a:t>
            </a:r>
            <a:r>
              <a:rPr lang="de-DE" sz="1600" dirty="0" err="1" smtClean="0">
                <a:solidFill>
                  <a:srgbClr val="000000"/>
                </a:solidFill>
                <a:latin typeface="Tw Cen MT" panose="020B0602020104020603" pitchFamily="34" charset="0"/>
              </a:rPr>
              <a:t>Metaphernbildung</a:t>
            </a:r>
            <a:r>
              <a:rPr lang="de-DE" sz="1600" dirty="0">
                <a:solidFill>
                  <a:srgbClr val="000000"/>
                </a:solidFill>
                <a:latin typeface="Tw Cen MT" panose="020B0602020104020603" pitchFamily="34" charset="0"/>
              </a:rPr>
              <a:t>, kein oder sinnentstellender Gebrauch von Fachtermini) 			</a:t>
            </a:r>
            <a:endParaRPr lang="de-DE" sz="1600" dirty="0" smtClean="0">
              <a:solidFill>
                <a:srgbClr val="000000"/>
              </a:solidFill>
              <a:latin typeface="Tw Cen MT" panose="020B0602020104020603" pitchFamily="34" charset="0"/>
            </a:endParaRPr>
          </a:p>
          <a:p>
            <a:pPr marL="285750" indent="-285750">
              <a:buFontTx/>
              <a:buChar char="-"/>
            </a:pPr>
            <a:r>
              <a:rPr lang="de-DE" sz="1600" dirty="0" smtClean="0">
                <a:solidFill>
                  <a:srgbClr val="FF0000"/>
                </a:solidFill>
                <a:latin typeface="Tw Cen MT" panose="020B0602020104020603" pitchFamily="34" charset="0"/>
              </a:rPr>
              <a:t>Flüchtigkeitsfehler </a:t>
            </a:r>
            <a:r>
              <a:rPr lang="de-DE" sz="1600" dirty="0">
                <a:solidFill>
                  <a:srgbClr val="000000"/>
                </a:solidFill>
                <a:latin typeface="Tw Cen MT" panose="020B0602020104020603" pitchFamily="34" charset="0"/>
              </a:rPr>
              <a:t>(ausschließlich im Fall von fehlenden i-Punkten) werden </a:t>
            </a:r>
            <a:r>
              <a:rPr lang="de-DE" sz="1600" dirty="0" smtClean="0">
                <a:solidFill>
                  <a:srgbClr val="000000"/>
                </a:solidFill>
                <a:latin typeface="Tw Cen MT" panose="020B0602020104020603" pitchFamily="34" charset="0"/>
              </a:rPr>
              <a:t>lediglich </a:t>
            </a:r>
            <a:r>
              <a:rPr lang="de-DE" sz="1600" dirty="0">
                <a:solidFill>
                  <a:srgbClr val="000000"/>
                </a:solidFill>
                <a:latin typeface="Tw Cen MT" panose="020B0602020104020603" pitchFamily="34" charset="0"/>
              </a:rPr>
              <a:t>markiert</a:t>
            </a:r>
            <a:r>
              <a:rPr lang="de-DE" sz="1600" dirty="0" smtClean="0">
                <a:solidFill>
                  <a:srgbClr val="000000"/>
                </a:solidFill>
                <a:latin typeface="Tw Cen MT" panose="020B0602020104020603" pitchFamily="34" charset="0"/>
              </a:rPr>
              <a:t>,</a:t>
            </a:r>
          </a:p>
          <a:p>
            <a:r>
              <a:rPr lang="de-DE" sz="1600" dirty="0" smtClean="0">
                <a:solidFill>
                  <a:srgbClr val="000000"/>
                </a:solidFill>
                <a:latin typeface="Tw Cen MT" panose="020B0602020104020603" pitchFamily="34" charset="0"/>
              </a:rPr>
              <a:t>    aber </a:t>
            </a:r>
            <a:r>
              <a:rPr lang="de-DE" sz="1600" dirty="0">
                <a:solidFill>
                  <a:srgbClr val="000000"/>
                </a:solidFill>
                <a:latin typeface="Tw Cen MT" panose="020B0602020104020603" pitchFamily="34" charset="0"/>
              </a:rPr>
              <a:t>nicht gezählt. </a:t>
            </a:r>
          </a:p>
          <a:p>
            <a:endParaRPr lang="de-DE" dirty="0">
              <a:solidFill>
                <a:srgbClr val="000000"/>
              </a:solidFill>
              <a:latin typeface="Tw Cen MT" panose="020B0602020104020603" pitchFamily="34" charset="0"/>
            </a:endParaRPr>
          </a:p>
        </p:txBody>
      </p:sp>
    </p:spTree>
    <p:extLst>
      <p:ext uri="{BB962C8B-B14F-4D97-AF65-F5344CB8AC3E}">
        <p14:creationId xmlns:p14="http://schemas.microsoft.com/office/powerpoint/2010/main" val="385369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Mögliche Abschlüsse nach der 9</a:t>
            </a:r>
            <a:endParaRPr lang="de-DE" dirty="0"/>
          </a:p>
        </p:txBody>
      </p:sp>
      <p:pic>
        <p:nvPicPr>
          <p:cNvPr id="4" name="Grafik 3"/>
          <p:cNvPicPr>
            <a:picLocks noChangeAspect="1"/>
          </p:cNvPicPr>
          <p:nvPr/>
        </p:nvPicPr>
        <p:blipFill>
          <a:blip r:embed="rId2"/>
          <a:stretch>
            <a:fillRect/>
          </a:stretch>
        </p:blipFill>
        <p:spPr>
          <a:xfrm>
            <a:off x="9838828" y="234306"/>
            <a:ext cx="1816765" cy="1060796"/>
          </a:xfrm>
          <a:prstGeom prst="rect">
            <a:avLst/>
          </a:prstGeom>
        </p:spPr>
      </p:pic>
    </p:spTree>
    <p:extLst>
      <p:ext uri="{BB962C8B-B14F-4D97-AF65-F5344CB8AC3E}">
        <p14:creationId xmlns:p14="http://schemas.microsoft.com/office/powerpoint/2010/main" val="72517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1956074" y="5131547"/>
            <a:ext cx="8451245" cy="7692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Rechteck 9"/>
          <p:cNvSpPr/>
          <p:nvPr/>
        </p:nvSpPr>
        <p:spPr>
          <a:xfrm>
            <a:off x="1898155" y="2484583"/>
            <a:ext cx="9431135" cy="6064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de-DE" sz="3200" dirty="0" smtClean="0">
                <a:solidFill>
                  <a:srgbClr val="FF0000"/>
                </a:solidFill>
              </a:rPr>
              <a:t>Versetzung in die 10.Klasse der HBS, nach der 10:</a:t>
            </a:r>
            <a:endParaRPr lang="de-DE" sz="3200" dirty="0">
              <a:solidFill>
                <a:srgbClr val="FF0000"/>
              </a:solidFill>
            </a:endParaRPr>
          </a:p>
        </p:txBody>
      </p:sp>
      <p:sp>
        <p:nvSpPr>
          <p:cNvPr id="9" name="Rechteck 8"/>
          <p:cNvSpPr/>
          <p:nvPr/>
        </p:nvSpPr>
        <p:spPr>
          <a:xfrm>
            <a:off x="1956074" y="464225"/>
            <a:ext cx="3996448" cy="60783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Inhaltsplatzhalter 2"/>
          <p:cNvSpPr>
            <a:spLocks noGrp="1"/>
          </p:cNvSpPr>
          <p:nvPr>
            <p:ph idx="1"/>
          </p:nvPr>
        </p:nvSpPr>
        <p:spPr>
          <a:xfrm>
            <a:off x="1979612" y="444500"/>
            <a:ext cx="8229600" cy="1733550"/>
          </a:xfrm>
        </p:spPr>
        <p:txBody>
          <a:bodyPr/>
          <a:lstStyle/>
          <a:p>
            <a:pPr algn="ctr" eaLnBrk="1" hangingPunct="1">
              <a:buFont typeface="Arial" pitchFamily="-105" charset="0"/>
              <a:buNone/>
            </a:pPr>
            <a:endParaRPr lang="de-DE" dirty="0">
              <a:ea typeface="ＭＳ Ｐゴシック" pitchFamily="-105" charset="-128"/>
              <a:cs typeface="ＭＳ Ｐゴシック" pitchFamily="-105" charset="-128"/>
            </a:endParaRPr>
          </a:p>
          <a:p>
            <a:pPr eaLnBrk="1" hangingPunct="1">
              <a:buFont typeface="Arial" pitchFamily="-105" charset="0"/>
              <a:buNone/>
            </a:pPr>
            <a:endParaRPr lang="de-DE" dirty="0">
              <a:ea typeface="ＭＳ Ｐゴシック" pitchFamily="-105" charset="-128"/>
              <a:cs typeface="ＭＳ Ｐゴシック" pitchFamily="-105" charset="-128"/>
            </a:endParaRPr>
          </a:p>
          <a:p>
            <a:pPr eaLnBrk="1" hangingPunct="1">
              <a:buFont typeface="Arial" pitchFamily="-105" charset="0"/>
              <a:buNone/>
            </a:pPr>
            <a:endParaRPr lang="de-DE" dirty="0">
              <a:ea typeface="ＭＳ Ｐゴシック" pitchFamily="-105" charset="-128"/>
              <a:cs typeface="ＭＳ Ｐゴシック" pitchFamily="-105" charset="-128"/>
            </a:endParaRPr>
          </a:p>
          <a:p>
            <a:pPr eaLnBrk="1" hangingPunct="1">
              <a:buFont typeface="Arial" pitchFamily="-105" charset="0"/>
              <a:buNone/>
            </a:pPr>
            <a:endParaRPr lang="de-DE" dirty="0">
              <a:ea typeface="ＭＳ Ｐゴシック" pitchFamily="-105" charset="-128"/>
              <a:cs typeface="ＭＳ Ｐゴシック" pitchFamily="-105" charset="-128"/>
            </a:endParaRPr>
          </a:p>
        </p:txBody>
      </p:sp>
      <p:sp>
        <p:nvSpPr>
          <p:cNvPr id="4" name="Textfeld 3"/>
          <p:cNvSpPr txBox="1">
            <a:spLocks noChangeArrowheads="1"/>
          </p:cNvSpPr>
          <p:nvPr/>
        </p:nvSpPr>
        <p:spPr bwMode="auto">
          <a:xfrm>
            <a:off x="1898155" y="464226"/>
            <a:ext cx="8153400" cy="1200329"/>
          </a:xfrm>
          <a:prstGeom prst="rect">
            <a:avLst/>
          </a:prstGeom>
          <a:noFill/>
          <a:ln w="9525">
            <a:noFill/>
            <a:miter lim="800000"/>
            <a:headEnd/>
            <a:tailEnd/>
          </a:ln>
        </p:spPr>
        <p:txBody>
          <a:bodyPr wrap="square">
            <a:prstTxWarp prst="textNoShape">
              <a:avLst/>
            </a:prstTxWarp>
            <a:spAutoFit/>
          </a:bodyPr>
          <a:lstStyle/>
          <a:p>
            <a:r>
              <a:rPr lang="de-DE" sz="3600" dirty="0" smtClean="0">
                <a:solidFill>
                  <a:srgbClr val="FF0000"/>
                </a:solidFill>
                <a:latin typeface="Calibri" pitchFamily="-105" charset="0"/>
              </a:rPr>
              <a:t>Hauptschulabschluss</a:t>
            </a:r>
            <a:r>
              <a:rPr lang="de-DE" sz="3600" dirty="0" smtClean="0">
                <a:latin typeface="Calibri" pitchFamily="-105" charset="0"/>
              </a:rPr>
              <a:t>  (nach der 9)</a:t>
            </a:r>
          </a:p>
          <a:p>
            <a:r>
              <a:rPr lang="de-DE" sz="3600" dirty="0" smtClean="0">
                <a:latin typeface="Calibri" pitchFamily="-105" charset="0"/>
              </a:rPr>
              <a:t>Qualifizierender Hauptschulabschluss (QH)</a:t>
            </a:r>
            <a:endParaRPr lang="de-DE" sz="3600" dirty="0">
              <a:latin typeface="Calibri" pitchFamily="-105" charset="0"/>
            </a:endParaRPr>
          </a:p>
        </p:txBody>
      </p:sp>
      <p:sp>
        <p:nvSpPr>
          <p:cNvPr id="6" name="Textfeld 5"/>
          <p:cNvSpPr txBox="1">
            <a:spLocks noChangeArrowheads="1"/>
          </p:cNvSpPr>
          <p:nvPr/>
        </p:nvSpPr>
        <p:spPr bwMode="auto">
          <a:xfrm>
            <a:off x="1874617" y="3146053"/>
            <a:ext cx="8532702" cy="1200329"/>
          </a:xfrm>
          <a:prstGeom prst="rect">
            <a:avLst/>
          </a:prstGeom>
          <a:noFill/>
          <a:ln w="9525">
            <a:noFill/>
            <a:miter lim="800000"/>
            <a:headEnd/>
            <a:tailEnd/>
          </a:ln>
        </p:spPr>
        <p:txBody>
          <a:bodyPr wrap="square">
            <a:prstTxWarp prst="textNoShape">
              <a:avLst/>
            </a:prstTxWarp>
            <a:spAutoFit/>
          </a:bodyPr>
          <a:lstStyle/>
          <a:p>
            <a:r>
              <a:rPr lang="de-DE" sz="3600" dirty="0" smtClean="0">
                <a:solidFill>
                  <a:srgbClr val="FF0000"/>
                </a:solidFill>
                <a:latin typeface="Calibri" pitchFamily="-105" charset="0"/>
              </a:rPr>
              <a:t>Realschulabschluss   </a:t>
            </a:r>
            <a:endParaRPr lang="de-DE" sz="3600" dirty="0" smtClean="0">
              <a:latin typeface="Calibri" pitchFamily="-105" charset="0"/>
            </a:endParaRPr>
          </a:p>
          <a:p>
            <a:r>
              <a:rPr lang="de-DE" sz="3600" dirty="0" smtClean="0">
                <a:latin typeface="Calibri" pitchFamily="-105" charset="0"/>
              </a:rPr>
              <a:t>Qualifizierender </a:t>
            </a:r>
            <a:r>
              <a:rPr lang="de-DE" sz="3600" dirty="0">
                <a:latin typeface="Calibri" pitchFamily="-105" charset="0"/>
              </a:rPr>
              <a:t>Realschulabschluss (QR)</a:t>
            </a:r>
          </a:p>
        </p:txBody>
      </p:sp>
      <p:sp>
        <p:nvSpPr>
          <p:cNvPr id="2" name="Rechteck 1"/>
          <p:cNvSpPr/>
          <p:nvPr/>
        </p:nvSpPr>
        <p:spPr>
          <a:xfrm>
            <a:off x="1956074" y="5131547"/>
            <a:ext cx="8474783" cy="646331"/>
          </a:xfrm>
          <a:prstGeom prst="rect">
            <a:avLst/>
          </a:prstGeom>
        </p:spPr>
        <p:txBody>
          <a:bodyPr wrap="square">
            <a:spAutoFit/>
          </a:bodyPr>
          <a:lstStyle/>
          <a:p>
            <a:r>
              <a:rPr lang="de-DE" sz="3600" dirty="0">
                <a:latin typeface="Calibri" pitchFamily="-105" charset="0"/>
              </a:rPr>
              <a:t>Versetzung in die </a:t>
            </a:r>
            <a:r>
              <a:rPr lang="de-DE" sz="3600" dirty="0">
                <a:solidFill>
                  <a:srgbClr val="FF0000"/>
                </a:solidFill>
                <a:latin typeface="Calibri" pitchFamily="-105" charset="0"/>
              </a:rPr>
              <a:t>gymnasiale Oberstufe </a:t>
            </a:r>
            <a:r>
              <a:rPr lang="de-DE" sz="3600" dirty="0">
                <a:latin typeface="Calibri" pitchFamily="-105" charset="0"/>
              </a:rPr>
              <a:t>(GO)</a:t>
            </a:r>
          </a:p>
        </p:txBody>
      </p:sp>
      <p:sp>
        <p:nvSpPr>
          <p:cNvPr id="7" name="Rechteck 6"/>
          <p:cNvSpPr/>
          <p:nvPr/>
        </p:nvSpPr>
        <p:spPr>
          <a:xfrm>
            <a:off x="1898155" y="4233031"/>
            <a:ext cx="7072514" cy="646331"/>
          </a:xfrm>
          <a:prstGeom prst="rect">
            <a:avLst/>
          </a:prstGeom>
        </p:spPr>
        <p:txBody>
          <a:bodyPr wrap="none">
            <a:spAutoFit/>
          </a:bodyPr>
          <a:lstStyle/>
          <a:p>
            <a:r>
              <a:rPr lang="de-DE" sz="3600" dirty="0">
                <a:latin typeface="Calibri" pitchFamily="-105" charset="0"/>
              </a:rPr>
              <a:t>Eignung für die Fachoberschule (FOS)</a:t>
            </a:r>
            <a:endParaRPr lang="de-DE" dirty="0"/>
          </a:p>
        </p:txBody>
      </p:sp>
      <p:sp>
        <p:nvSpPr>
          <p:cNvPr id="8" name="Rechteck 7"/>
          <p:cNvSpPr/>
          <p:nvPr/>
        </p:nvSpPr>
        <p:spPr>
          <a:xfrm>
            <a:off x="1898156" y="1653707"/>
            <a:ext cx="8590621" cy="923330"/>
          </a:xfrm>
          <a:prstGeom prst="rect">
            <a:avLst/>
          </a:prstGeom>
        </p:spPr>
        <p:txBody>
          <a:bodyPr wrap="square">
            <a:spAutoFit/>
          </a:bodyPr>
          <a:lstStyle/>
          <a:p>
            <a:r>
              <a:rPr lang="de-DE" sz="3600" dirty="0" smtClean="0">
                <a:latin typeface="Calibri" pitchFamily="-105" charset="0"/>
              </a:rPr>
              <a:t>Eignung </a:t>
            </a:r>
            <a:r>
              <a:rPr lang="de-DE" sz="3600" dirty="0">
                <a:latin typeface="Calibri" pitchFamily="-105" charset="0"/>
              </a:rPr>
              <a:t>für die zweijährige </a:t>
            </a:r>
            <a:r>
              <a:rPr lang="de-DE" sz="3600" dirty="0" smtClean="0">
                <a:latin typeface="Calibri" pitchFamily="-105" charset="0"/>
              </a:rPr>
              <a:t>Berufsfachschule</a:t>
            </a:r>
          </a:p>
          <a:p>
            <a:endParaRPr lang="de-DE" dirty="0"/>
          </a:p>
        </p:txBody>
      </p:sp>
      <p:pic>
        <p:nvPicPr>
          <p:cNvPr id="12" name="Grafik 11"/>
          <p:cNvPicPr>
            <a:picLocks noChangeAspect="1"/>
          </p:cNvPicPr>
          <p:nvPr/>
        </p:nvPicPr>
        <p:blipFill>
          <a:blip r:embed="rId2"/>
          <a:stretch>
            <a:fillRect/>
          </a:stretch>
        </p:blipFill>
        <p:spPr>
          <a:xfrm>
            <a:off x="9838828" y="234306"/>
            <a:ext cx="1816765" cy="1060796"/>
          </a:xfrm>
          <a:prstGeom prst="rect">
            <a:avLst/>
          </a:prstGeom>
        </p:spPr>
      </p:pic>
    </p:spTree>
    <p:extLst>
      <p:ext uri="{BB962C8B-B14F-4D97-AF65-F5344CB8AC3E}">
        <p14:creationId xmlns:p14="http://schemas.microsoft.com/office/powerpoint/2010/main" val="348898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2"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09750" y="301393"/>
            <a:ext cx="8131448" cy="7758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Textfeld 3"/>
          <p:cNvSpPr txBox="1">
            <a:spLocks noChangeArrowheads="1"/>
          </p:cNvSpPr>
          <p:nvPr/>
        </p:nvSpPr>
        <p:spPr bwMode="auto">
          <a:xfrm>
            <a:off x="1600993" y="331293"/>
            <a:ext cx="8631237" cy="646113"/>
          </a:xfrm>
          <a:prstGeom prst="rect">
            <a:avLst/>
          </a:prstGeom>
          <a:noFill/>
          <a:ln w="9525">
            <a:noFill/>
            <a:miter lim="800000"/>
            <a:headEnd/>
            <a:tailEnd/>
          </a:ln>
        </p:spPr>
        <p:txBody>
          <a:bodyPr>
            <a:prstTxWarp prst="textNoShape">
              <a:avLst/>
            </a:prstTxWarp>
            <a:spAutoFit/>
          </a:bodyPr>
          <a:lstStyle/>
          <a:p>
            <a:pPr algn="ctr"/>
            <a:r>
              <a:rPr lang="de-DE" sz="3600" dirty="0">
                <a:solidFill>
                  <a:srgbClr val="FF0000"/>
                </a:solidFill>
                <a:latin typeface="Calibri" pitchFamily="-105" charset="0"/>
              </a:rPr>
              <a:t>Bedingungen für den Hauptschulabschluss</a:t>
            </a:r>
          </a:p>
        </p:txBody>
      </p:sp>
      <p:sp>
        <p:nvSpPr>
          <p:cNvPr id="5" name="Textfeld 4"/>
          <p:cNvSpPr txBox="1">
            <a:spLocks noChangeArrowheads="1"/>
          </p:cNvSpPr>
          <p:nvPr/>
        </p:nvSpPr>
        <p:spPr bwMode="auto">
          <a:xfrm>
            <a:off x="1809751" y="1215019"/>
            <a:ext cx="8510587" cy="1200329"/>
          </a:xfrm>
          <a:prstGeom prst="rect">
            <a:avLst/>
          </a:prstGeom>
          <a:noFill/>
          <a:ln w="9525">
            <a:noFill/>
            <a:miter lim="800000"/>
            <a:headEnd/>
            <a:tailEnd/>
          </a:ln>
        </p:spPr>
        <p:txBody>
          <a:bodyPr>
            <a:prstTxWarp prst="textNoShape">
              <a:avLst/>
            </a:prstTxWarp>
            <a:spAutoFit/>
          </a:bodyPr>
          <a:lstStyle/>
          <a:p>
            <a:pPr>
              <a:buFont typeface="Wingdings" pitchFamily="-105" charset="2"/>
              <a:buChar char="u"/>
            </a:pPr>
            <a:r>
              <a:rPr lang="de-DE" sz="2400" dirty="0">
                <a:latin typeface="Calibri" pitchFamily="-105" charset="0"/>
              </a:rPr>
              <a:t> </a:t>
            </a:r>
            <a:r>
              <a:rPr lang="de-DE" sz="3600" dirty="0">
                <a:latin typeface="Calibri" pitchFamily="-105" charset="0"/>
              </a:rPr>
              <a:t>C4 in den Fächern mit äußerer                                  	Fachleistungsdifferenzierung</a:t>
            </a:r>
            <a:endParaRPr lang="de-DE" sz="2800" dirty="0">
              <a:latin typeface="Calibri" pitchFamily="-105" charset="0"/>
            </a:endParaRPr>
          </a:p>
        </p:txBody>
      </p:sp>
      <p:sp>
        <p:nvSpPr>
          <p:cNvPr id="6" name="Rechteck 5"/>
          <p:cNvSpPr>
            <a:spLocks noChangeArrowheads="1"/>
          </p:cNvSpPr>
          <p:nvPr/>
        </p:nvSpPr>
        <p:spPr bwMode="auto">
          <a:xfrm>
            <a:off x="1809751" y="3035024"/>
            <a:ext cx="7953375" cy="646331"/>
          </a:xfrm>
          <a:prstGeom prst="rect">
            <a:avLst/>
          </a:prstGeom>
          <a:noFill/>
          <a:ln w="9525">
            <a:noFill/>
            <a:miter lim="800000"/>
            <a:headEnd/>
            <a:tailEnd/>
          </a:ln>
        </p:spPr>
        <p:txBody>
          <a:bodyPr>
            <a:prstTxWarp prst="textNoShape">
              <a:avLst/>
            </a:prstTxWarp>
            <a:spAutoFit/>
          </a:bodyPr>
          <a:lstStyle/>
          <a:p>
            <a:pPr>
              <a:buFont typeface="Wingdings" pitchFamily="-105" charset="2"/>
              <a:buChar char="u"/>
            </a:pPr>
            <a:r>
              <a:rPr lang="de-DE" sz="2400" dirty="0">
                <a:latin typeface="Calibri" pitchFamily="-105" charset="0"/>
              </a:rPr>
              <a:t> </a:t>
            </a:r>
            <a:r>
              <a:rPr lang="de-DE" sz="3600" dirty="0">
                <a:latin typeface="Calibri" pitchFamily="-105" charset="0"/>
              </a:rPr>
              <a:t>Note 4 in den übrigen Fächern</a:t>
            </a:r>
            <a:endParaRPr lang="de-DE" sz="2400" dirty="0">
              <a:latin typeface="Calibri" pitchFamily="-105" charset="0"/>
            </a:endParaRPr>
          </a:p>
        </p:txBody>
      </p:sp>
      <p:sp>
        <p:nvSpPr>
          <p:cNvPr id="7" name="Rechteck 6"/>
          <p:cNvSpPr>
            <a:spLocks noChangeArrowheads="1"/>
          </p:cNvSpPr>
          <p:nvPr/>
        </p:nvSpPr>
        <p:spPr bwMode="auto">
          <a:xfrm>
            <a:off x="1809750" y="2415348"/>
            <a:ext cx="8510587" cy="830997"/>
          </a:xfrm>
          <a:prstGeom prst="rect">
            <a:avLst/>
          </a:prstGeom>
          <a:noFill/>
          <a:ln w="9525">
            <a:noFill/>
            <a:miter lim="800000"/>
            <a:headEnd/>
            <a:tailEnd/>
          </a:ln>
        </p:spPr>
        <p:txBody>
          <a:bodyPr>
            <a:prstTxWarp prst="textNoShape">
              <a:avLst/>
            </a:prstTxWarp>
            <a:spAutoFit/>
          </a:bodyPr>
          <a:lstStyle/>
          <a:p>
            <a:r>
              <a:rPr lang="de-DE" sz="2400" dirty="0">
                <a:solidFill>
                  <a:srgbClr val="FF0000"/>
                </a:solidFill>
                <a:latin typeface="Calibri" pitchFamily="-105" charset="0"/>
              </a:rPr>
              <a:t>Deutsch</a:t>
            </a:r>
            <a:r>
              <a:rPr lang="de-DE" sz="2000" dirty="0">
                <a:solidFill>
                  <a:srgbClr val="FF0000"/>
                </a:solidFill>
                <a:latin typeface="Calibri" pitchFamily="-105" charset="0"/>
              </a:rPr>
              <a:t>, </a:t>
            </a:r>
            <a:r>
              <a:rPr lang="de-DE" sz="2400" dirty="0">
                <a:solidFill>
                  <a:srgbClr val="FF0000"/>
                </a:solidFill>
                <a:latin typeface="Calibri" pitchFamily="-105" charset="0"/>
              </a:rPr>
              <a:t>(Englisch </a:t>
            </a:r>
            <a:r>
              <a:rPr lang="de-DE" dirty="0">
                <a:solidFill>
                  <a:srgbClr val="FF0000"/>
                </a:solidFill>
                <a:latin typeface="Calibri" pitchFamily="-105" charset="0"/>
              </a:rPr>
              <a:t>zählt nicht als Hauptfach</a:t>
            </a:r>
            <a:r>
              <a:rPr lang="de-DE" sz="2400" dirty="0">
                <a:solidFill>
                  <a:srgbClr val="FF0000"/>
                </a:solidFill>
                <a:latin typeface="Calibri" pitchFamily="-105" charset="0"/>
              </a:rPr>
              <a:t>), Mathematik, Biologie, Chemie, Physik</a:t>
            </a:r>
          </a:p>
        </p:txBody>
      </p:sp>
      <p:sp>
        <p:nvSpPr>
          <p:cNvPr id="8" name="Rechteck 7"/>
          <p:cNvSpPr>
            <a:spLocks noChangeArrowheads="1"/>
          </p:cNvSpPr>
          <p:nvPr/>
        </p:nvSpPr>
        <p:spPr bwMode="auto">
          <a:xfrm>
            <a:off x="1809751" y="3665948"/>
            <a:ext cx="8370887" cy="523875"/>
          </a:xfrm>
          <a:prstGeom prst="rect">
            <a:avLst/>
          </a:prstGeom>
          <a:noFill/>
          <a:ln w="9525">
            <a:noFill/>
            <a:miter lim="800000"/>
            <a:headEnd/>
            <a:tailEnd/>
          </a:ln>
        </p:spPr>
        <p:txBody>
          <a:bodyPr>
            <a:prstTxWarp prst="textNoShape">
              <a:avLst/>
            </a:prstTxWarp>
            <a:spAutoFit/>
          </a:bodyPr>
          <a:lstStyle/>
          <a:p>
            <a:r>
              <a:rPr lang="de-DE" sz="2800" u="sng" dirty="0">
                <a:solidFill>
                  <a:srgbClr val="FF0000"/>
                </a:solidFill>
                <a:latin typeface="Calibri" pitchFamily="-105" charset="0"/>
              </a:rPr>
              <a:t>Ausgleich bei Minderleistungen Hauptschulabschluss</a:t>
            </a:r>
          </a:p>
        </p:txBody>
      </p:sp>
      <p:sp>
        <p:nvSpPr>
          <p:cNvPr id="9" name="Rechteck 8"/>
          <p:cNvSpPr>
            <a:spLocks noChangeArrowheads="1"/>
          </p:cNvSpPr>
          <p:nvPr/>
        </p:nvSpPr>
        <p:spPr bwMode="auto">
          <a:xfrm>
            <a:off x="1809750" y="4189823"/>
            <a:ext cx="8370887" cy="830997"/>
          </a:xfrm>
          <a:prstGeom prst="rect">
            <a:avLst/>
          </a:prstGeom>
          <a:noFill/>
          <a:ln w="9525">
            <a:noFill/>
            <a:miter lim="800000"/>
            <a:headEnd/>
            <a:tailEnd/>
          </a:ln>
        </p:spPr>
        <p:txBody>
          <a:bodyPr>
            <a:prstTxWarp prst="textNoShape">
              <a:avLst/>
            </a:prstTxWarp>
            <a:spAutoFit/>
          </a:bodyPr>
          <a:lstStyle/>
          <a:p>
            <a:r>
              <a:rPr lang="de-DE" sz="2400" dirty="0">
                <a:latin typeface="Calibri" pitchFamily="-105" charset="0"/>
              </a:rPr>
              <a:t>Note 3; eventuell auch B4 für Fächer mit äußerer Fachleistungsdifferenzierung</a:t>
            </a:r>
          </a:p>
        </p:txBody>
      </p:sp>
      <p:sp>
        <p:nvSpPr>
          <p:cNvPr id="10" name="Rechteck 9"/>
          <p:cNvSpPr>
            <a:spLocks noChangeArrowheads="1"/>
          </p:cNvSpPr>
          <p:nvPr/>
        </p:nvSpPr>
        <p:spPr bwMode="auto">
          <a:xfrm>
            <a:off x="1809751" y="5025528"/>
            <a:ext cx="7958137" cy="523220"/>
          </a:xfrm>
          <a:prstGeom prst="rect">
            <a:avLst/>
          </a:prstGeom>
          <a:noFill/>
          <a:ln w="9525">
            <a:noFill/>
            <a:miter lim="800000"/>
            <a:headEnd/>
            <a:tailEnd/>
          </a:ln>
        </p:spPr>
        <p:txBody>
          <a:bodyPr>
            <a:prstTxWarp prst="textNoShape">
              <a:avLst/>
            </a:prstTxWarp>
            <a:spAutoFit/>
          </a:bodyPr>
          <a:lstStyle/>
          <a:p>
            <a:r>
              <a:rPr lang="de-DE" sz="2800" u="sng" dirty="0">
                <a:solidFill>
                  <a:srgbClr val="FF0000"/>
                </a:solidFill>
                <a:latin typeface="Calibri" pitchFamily="-105" charset="0"/>
              </a:rPr>
              <a:t>Kein Ausgleich möglich bei:</a:t>
            </a:r>
          </a:p>
        </p:txBody>
      </p:sp>
      <p:sp>
        <p:nvSpPr>
          <p:cNvPr id="11" name="Rechteck 10"/>
          <p:cNvSpPr>
            <a:spLocks noChangeArrowheads="1"/>
          </p:cNvSpPr>
          <p:nvPr/>
        </p:nvSpPr>
        <p:spPr bwMode="auto">
          <a:xfrm>
            <a:off x="1731167" y="5472442"/>
            <a:ext cx="8589171" cy="461665"/>
          </a:xfrm>
          <a:prstGeom prst="rect">
            <a:avLst/>
          </a:prstGeom>
          <a:noFill/>
          <a:ln w="9525">
            <a:noFill/>
            <a:miter lim="800000"/>
            <a:headEnd/>
            <a:tailEnd/>
          </a:ln>
        </p:spPr>
        <p:txBody>
          <a:bodyPr wrap="square">
            <a:prstTxWarp prst="textNoShape">
              <a:avLst/>
            </a:prstTxWarp>
            <a:spAutoFit/>
          </a:bodyPr>
          <a:lstStyle/>
          <a:p>
            <a:pPr>
              <a:buFont typeface="Wingdings" pitchFamily="-105" charset="2"/>
              <a:buChar char="u"/>
            </a:pPr>
            <a:r>
              <a:rPr lang="de-DE" dirty="0">
                <a:latin typeface="Calibri" pitchFamily="-105" charset="0"/>
              </a:rPr>
              <a:t> </a:t>
            </a:r>
            <a:r>
              <a:rPr lang="de-DE" sz="2400" dirty="0">
                <a:latin typeface="Calibri" pitchFamily="-105" charset="0"/>
              </a:rPr>
              <a:t>Drei Minderleistungen, wenn ein Hauptfach dabei ist: (D; M; GL)</a:t>
            </a:r>
            <a:endParaRPr lang="de-DE" sz="2000" dirty="0">
              <a:latin typeface="Calibri" pitchFamily="-105" charset="0"/>
            </a:endParaRPr>
          </a:p>
        </p:txBody>
      </p:sp>
      <p:sp>
        <p:nvSpPr>
          <p:cNvPr id="12" name="Rechteck 11"/>
          <p:cNvSpPr>
            <a:spLocks noChangeArrowheads="1"/>
          </p:cNvSpPr>
          <p:nvPr/>
        </p:nvSpPr>
        <p:spPr bwMode="auto">
          <a:xfrm>
            <a:off x="1731167" y="5919355"/>
            <a:ext cx="7958137" cy="461665"/>
          </a:xfrm>
          <a:prstGeom prst="rect">
            <a:avLst/>
          </a:prstGeom>
          <a:noFill/>
          <a:ln w="9525">
            <a:noFill/>
            <a:miter lim="800000"/>
            <a:headEnd/>
            <a:tailEnd/>
          </a:ln>
        </p:spPr>
        <p:txBody>
          <a:bodyPr>
            <a:prstTxWarp prst="textNoShape">
              <a:avLst/>
            </a:prstTxWarp>
            <a:spAutoFit/>
          </a:bodyPr>
          <a:lstStyle/>
          <a:p>
            <a:pPr>
              <a:buFont typeface="Wingdings" pitchFamily="-105" charset="2"/>
              <a:buChar char="u"/>
            </a:pPr>
            <a:r>
              <a:rPr lang="de-DE" dirty="0">
                <a:latin typeface="Calibri" pitchFamily="-105" charset="0"/>
              </a:rPr>
              <a:t> </a:t>
            </a:r>
            <a:r>
              <a:rPr lang="de-DE" sz="2400" dirty="0">
                <a:latin typeface="Calibri" pitchFamily="-105" charset="0"/>
              </a:rPr>
              <a:t>5 oder mehr Minderleistungen</a:t>
            </a:r>
            <a:endParaRPr lang="de-DE" sz="2000" dirty="0">
              <a:latin typeface="Calibri" pitchFamily="-105" charset="0"/>
            </a:endParaRPr>
          </a:p>
        </p:txBody>
      </p:sp>
      <p:pic>
        <p:nvPicPr>
          <p:cNvPr id="13" name="Grafik 12"/>
          <p:cNvPicPr>
            <a:picLocks noChangeAspect="1"/>
          </p:cNvPicPr>
          <p:nvPr/>
        </p:nvPicPr>
        <p:blipFill>
          <a:blip r:embed="rId2"/>
          <a:stretch>
            <a:fillRect/>
          </a:stretch>
        </p:blipFill>
        <p:spPr>
          <a:xfrm>
            <a:off x="10164284" y="123951"/>
            <a:ext cx="1816765" cy="1060796"/>
          </a:xfrm>
          <a:prstGeom prst="rect">
            <a:avLst/>
          </a:prstGeom>
        </p:spPr>
      </p:pic>
    </p:spTree>
    <p:extLst>
      <p:ext uri="{BB962C8B-B14F-4D97-AF65-F5344CB8AC3E}">
        <p14:creationId xmlns:p14="http://schemas.microsoft.com/office/powerpoint/2010/main" val="60782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accel="50000" decel="5000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accel="50000" decel="5000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88456" y="1033491"/>
            <a:ext cx="8071945" cy="78723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Textfeld 3"/>
          <p:cNvSpPr txBox="1">
            <a:spLocks noChangeArrowheads="1"/>
          </p:cNvSpPr>
          <p:nvPr/>
        </p:nvSpPr>
        <p:spPr bwMode="auto">
          <a:xfrm>
            <a:off x="1788456" y="1103258"/>
            <a:ext cx="8491537" cy="647700"/>
          </a:xfrm>
          <a:prstGeom prst="rect">
            <a:avLst/>
          </a:prstGeom>
          <a:noFill/>
          <a:ln w="9525">
            <a:noFill/>
            <a:miter lim="800000"/>
            <a:headEnd/>
            <a:tailEnd/>
          </a:ln>
        </p:spPr>
        <p:txBody>
          <a:bodyPr>
            <a:prstTxWarp prst="textNoShape">
              <a:avLst/>
            </a:prstTxWarp>
            <a:spAutoFit/>
          </a:bodyPr>
          <a:lstStyle/>
          <a:p>
            <a:r>
              <a:rPr lang="de-DE" sz="3600" dirty="0">
                <a:solidFill>
                  <a:srgbClr val="FF0000"/>
                </a:solidFill>
                <a:latin typeface="Calibri" pitchFamily="-105" charset="0"/>
              </a:rPr>
              <a:t>Qualifizierender Hauptschulabschluss (QH)</a:t>
            </a:r>
          </a:p>
        </p:txBody>
      </p:sp>
      <p:sp>
        <p:nvSpPr>
          <p:cNvPr id="6" name="Rechteck 5"/>
          <p:cNvSpPr>
            <a:spLocks noChangeArrowheads="1"/>
          </p:cNvSpPr>
          <p:nvPr/>
        </p:nvSpPr>
        <p:spPr bwMode="auto">
          <a:xfrm>
            <a:off x="1703523" y="2191295"/>
            <a:ext cx="8801100" cy="523220"/>
          </a:xfrm>
          <a:prstGeom prst="rect">
            <a:avLst/>
          </a:prstGeom>
          <a:noFill/>
          <a:ln w="9525">
            <a:noFill/>
            <a:miter lim="800000"/>
            <a:headEnd/>
            <a:tailEnd/>
          </a:ln>
        </p:spPr>
        <p:txBody>
          <a:bodyPr>
            <a:prstTxWarp prst="textNoShape">
              <a:avLst/>
            </a:prstTxWarp>
            <a:spAutoFit/>
          </a:bodyPr>
          <a:lstStyle/>
          <a:p>
            <a:pPr>
              <a:buFont typeface="Wingdings" pitchFamily="-105" charset="2"/>
              <a:buChar char="u"/>
            </a:pPr>
            <a:r>
              <a:rPr lang="de-DE" sz="2400" dirty="0">
                <a:latin typeface="Calibri" pitchFamily="-105" charset="0"/>
              </a:rPr>
              <a:t> </a:t>
            </a:r>
            <a:r>
              <a:rPr lang="de-DE" sz="2800" dirty="0">
                <a:latin typeface="Calibri" pitchFamily="-105" charset="0"/>
              </a:rPr>
              <a:t>Im Fach Englisch </a:t>
            </a:r>
            <a:r>
              <a:rPr lang="de-DE" sz="2800" dirty="0" smtClean="0">
                <a:latin typeface="Calibri" pitchFamily="-105" charset="0"/>
              </a:rPr>
              <a:t>muss die </a:t>
            </a:r>
            <a:r>
              <a:rPr lang="de-DE" sz="2800" dirty="0">
                <a:latin typeface="Calibri" pitchFamily="-105" charset="0"/>
              </a:rPr>
              <a:t>Prüfung abgelegt worden sein</a:t>
            </a:r>
            <a:endParaRPr lang="de-DE" sz="2400" dirty="0">
              <a:latin typeface="Calibri" pitchFamily="-105" charset="0"/>
            </a:endParaRPr>
          </a:p>
        </p:txBody>
      </p:sp>
      <p:sp>
        <p:nvSpPr>
          <p:cNvPr id="7" name="Rechteck 6"/>
          <p:cNvSpPr>
            <a:spLocks noChangeArrowheads="1"/>
          </p:cNvSpPr>
          <p:nvPr/>
        </p:nvSpPr>
        <p:spPr bwMode="auto">
          <a:xfrm>
            <a:off x="1703523" y="3219449"/>
            <a:ext cx="8661400" cy="523220"/>
          </a:xfrm>
          <a:prstGeom prst="rect">
            <a:avLst/>
          </a:prstGeom>
          <a:noFill/>
          <a:ln w="9525">
            <a:noFill/>
            <a:miter lim="800000"/>
            <a:headEnd/>
            <a:tailEnd/>
          </a:ln>
        </p:spPr>
        <p:txBody>
          <a:bodyPr wrap="square">
            <a:prstTxWarp prst="textNoShape">
              <a:avLst/>
            </a:prstTxWarp>
            <a:spAutoFit/>
          </a:bodyPr>
          <a:lstStyle/>
          <a:p>
            <a:pPr>
              <a:buFont typeface="Wingdings" pitchFamily="-105" charset="2"/>
              <a:buChar char="u"/>
            </a:pPr>
            <a:r>
              <a:rPr lang="de-DE" sz="2400" dirty="0">
                <a:latin typeface="Calibri" pitchFamily="-105" charset="0"/>
              </a:rPr>
              <a:t> </a:t>
            </a:r>
            <a:r>
              <a:rPr lang="de-DE" sz="2800" dirty="0">
                <a:latin typeface="Calibri" pitchFamily="-105" charset="0"/>
              </a:rPr>
              <a:t>Der Durchschnitt aller Fächer muss 3,0 oder besser sein.</a:t>
            </a:r>
            <a:endParaRPr lang="de-DE" sz="2400" dirty="0">
              <a:latin typeface="Calibri" pitchFamily="-105" charset="0"/>
            </a:endParaRPr>
          </a:p>
        </p:txBody>
      </p:sp>
      <p:sp>
        <p:nvSpPr>
          <p:cNvPr id="3" name="Textfeld 2"/>
          <p:cNvSpPr txBox="1"/>
          <p:nvPr/>
        </p:nvSpPr>
        <p:spPr>
          <a:xfrm>
            <a:off x="765820" y="4437112"/>
            <a:ext cx="9865096" cy="954107"/>
          </a:xfrm>
          <a:prstGeom prst="rect">
            <a:avLst/>
          </a:prstGeom>
          <a:noFill/>
        </p:spPr>
        <p:txBody>
          <a:bodyPr wrap="square" rtlCol="0">
            <a:spAutoFit/>
          </a:bodyPr>
          <a:lstStyle/>
          <a:p>
            <a:r>
              <a:rPr lang="de-DE" sz="2800" dirty="0" smtClean="0"/>
              <a:t>Mit dem QH darf man in die 10.Klasse der HBS! </a:t>
            </a:r>
          </a:p>
          <a:p>
            <a:r>
              <a:rPr lang="de-DE" sz="2800" dirty="0" smtClean="0"/>
              <a:t>(dann aber überall B-Kurse, ein HF-C-Kurs möglich))</a:t>
            </a:r>
            <a:endParaRPr lang="de-DE" sz="2800" dirty="0"/>
          </a:p>
        </p:txBody>
      </p:sp>
      <p:pic>
        <p:nvPicPr>
          <p:cNvPr id="8" name="Grafik 7"/>
          <p:cNvPicPr>
            <a:picLocks noChangeAspect="1"/>
          </p:cNvPicPr>
          <p:nvPr/>
        </p:nvPicPr>
        <p:blipFill>
          <a:blip r:embed="rId2"/>
          <a:stretch>
            <a:fillRect/>
          </a:stretch>
        </p:blipFill>
        <p:spPr>
          <a:xfrm>
            <a:off x="10197601" y="188968"/>
            <a:ext cx="1816765" cy="1060796"/>
          </a:xfrm>
          <a:prstGeom prst="rect">
            <a:avLst/>
          </a:prstGeom>
        </p:spPr>
      </p:pic>
    </p:spTree>
    <p:extLst>
      <p:ext uri="{BB962C8B-B14F-4D97-AF65-F5344CB8AC3E}">
        <p14:creationId xmlns:p14="http://schemas.microsoft.com/office/powerpoint/2010/main" val="3451171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Design">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1560</Words>
  <Application>Microsoft Office PowerPoint</Application>
  <PresentationFormat>Benutzerdefiniert</PresentationFormat>
  <Paragraphs>214</Paragraphs>
  <Slides>26</Slides>
  <Notes>3</Notes>
  <HiddenSlides>0</HiddenSlides>
  <MMClips>0</MMClips>
  <ScaleCrop>false</ScaleCrop>
  <HeadingPairs>
    <vt:vector size="6" baseType="variant">
      <vt:variant>
        <vt:lpstr>Verwendete Schriftarten</vt:lpstr>
      </vt:variant>
      <vt:variant>
        <vt:i4>13</vt:i4>
      </vt:variant>
      <vt:variant>
        <vt:lpstr>Design</vt:lpstr>
      </vt:variant>
      <vt:variant>
        <vt:i4>1</vt:i4>
      </vt:variant>
      <vt:variant>
        <vt:lpstr>Folientitel</vt:lpstr>
      </vt:variant>
      <vt:variant>
        <vt:i4>26</vt:i4>
      </vt:variant>
    </vt:vector>
  </HeadingPairs>
  <TitlesOfParts>
    <vt:vector size="40" baseType="lpstr">
      <vt:lpstr>ＭＳ Ｐゴシック</vt:lpstr>
      <vt:lpstr>Arial</vt:lpstr>
      <vt:lpstr>Calibri</vt:lpstr>
      <vt:lpstr>Corbel</vt:lpstr>
      <vt:lpstr>Helvetica</vt:lpstr>
      <vt:lpstr>inherit</vt:lpstr>
      <vt:lpstr>Mangal</vt:lpstr>
      <vt:lpstr>Symbol</vt:lpstr>
      <vt:lpstr>Times New Roman</vt:lpstr>
      <vt:lpstr>Trebuchet MS</vt:lpstr>
      <vt:lpstr>Tw Cen MT</vt:lpstr>
      <vt:lpstr>Wingdings</vt:lpstr>
      <vt:lpstr>Wingdings 3</vt:lpstr>
      <vt:lpstr>Facette</vt:lpstr>
      <vt:lpstr>Aktuelles, Abschlüsse  und  Prüfungen  Jahrgang 9</vt:lpstr>
      <vt:lpstr>                         Aktuelles</vt:lpstr>
      <vt:lpstr>Aktuelles aus dem Schulbetrieb</vt:lpstr>
      <vt:lpstr>PowerPoint-Präsentation</vt:lpstr>
      <vt:lpstr>PowerPoint-Präsentation</vt:lpstr>
      <vt:lpstr>Mögliche Abschlüsse nach der 9</vt:lpstr>
      <vt:lpstr>PowerPoint-Präsentation</vt:lpstr>
      <vt:lpstr>PowerPoint-Präsentation</vt:lpstr>
      <vt:lpstr>PowerPoint-Präsentation</vt:lpstr>
      <vt:lpstr>Projektprüfungen</vt:lpstr>
      <vt:lpstr>Termine und Inhalte</vt:lpstr>
      <vt:lpstr>PowerPoint-Präsentation</vt:lpstr>
      <vt:lpstr>Projektprüfung:  Vorlaufphase</vt:lpstr>
      <vt:lpstr>Vorbereitungsphase</vt:lpstr>
      <vt:lpstr>Durchführungsphase</vt:lpstr>
      <vt:lpstr>Präsentation 30.1.2025</vt:lpstr>
      <vt:lpstr>Ziel der Präsentation</vt:lpstr>
      <vt:lpstr>Beurteilungskriterien</vt:lpstr>
      <vt:lpstr>Formales</vt:lpstr>
      <vt:lpstr>PowerPoint-Präsentation</vt:lpstr>
      <vt:lpstr>PowerPoint-Präsentation</vt:lpstr>
      <vt:lpstr>PowerPoint-Präsentation</vt:lpstr>
      <vt:lpstr>Nutzen Sie  Individuelle Laufbahnberatung    -durch die Klassenlehrer   -Stufenleitung    -Frau Agostin und der    Arbeitsagentur   (Bei Ausbildungsfragen)</vt:lpstr>
      <vt:lpstr>PRAKTIKUM im Herbst</vt:lpstr>
      <vt:lpstr>Wanderwoche 2025   -  Berlin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Projektprüfungen Jahrgang 9</dc:title>
  <dc:creator>Schulsupport</dc:creator>
  <cp:lastModifiedBy>schulze_a</cp:lastModifiedBy>
  <cp:revision>75</cp:revision>
  <cp:lastPrinted>2024-09-09T08:48:24Z</cp:lastPrinted>
  <dcterms:created xsi:type="dcterms:W3CDTF">2017-09-01T10:57:57Z</dcterms:created>
  <dcterms:modified xsi:type="dcterms:W3CDTF">2024-09-09T08:48:28Z</dcterms:modified>
</cp:coreProperties>
</file>