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3" r:id="rId3"/>
    <p:sldId id="277" r:id="rId4"/>
    <p:sldId id="279" r:id="rId5"/>
    <p:sldId id="275" r:id="rId6"/>
    <p:sldId id="257" r:id="rId7"/>
    <p:sldId id="258" r:id="rId8"/>
    <p:sldId id="259" r:id="rId9"/>
    <p:sldId id="260" r:id="rId10"/>
    <p:sldId id="261" r:id="rId11"/>
    <p:sldId id="262" r:id="rId12"/>
    <p:sldId id="263" r:id="rId13"/>
    <p:sldId id="264" r:id="rId14"/>
    <p:sldId id="267" r:id="rId15"/>
    <p:sldId id="268" r:id="rId16"/>
    <p:sldId id="269" r:id="rId17"/>
    <p:sldId id="270" r:id="rId18"/>
    <p:sldId id="265" r:id="rId19"/>
    <p:sldId id="280" r:id="rId20"/>
    <p:sldId id="271" r:id="rId21"/>
    <p:sldId id="266" r:id="rId22"/>
    <p:sldId id="272" r:id="rId2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97" d="100"/>
          <a:sy n="97" d="100"/>
        </p:scale>
        <p:origin x="414"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de-DE" smtClean="0"/>
              <a:t>Titelmasterformat durch Klicken bearbeiten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de-DE" smtClean="0"/>
              <a:t>Titelmasterformat durch Klicken bearbeiten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de-DE" smtClean="0"/>
              <a:t>Titelmasterformat durch Klicken bearbeiten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48A87A34-81AB-432B-8DAE-1953F412C126}" type="datetimeFigureOut">
              <a:rPr lang="en-US" dirty="0"/>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de-DE" smtClean="0"/>
              <a:t>Titelmasterformat durch Klicken bearbeiten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48A87A34-81AB-432B-8DAE-1953F412C126}" type="datetimeFigureOut">
              <a:rPr lang="en-US" dirty="0"/>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de-DE" smtClean="0"/>
              <a:t>Titelmasterformat durch Klicken bearbeiten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7258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e-DE" smtClean="0"/>
              <a:t>Titelmasterformat durch Klicken bearbeiten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Content Placeholder 3"/>
          <p:cNvSpPr>
            <a:spLocks noGrp="1"/>
          </p:cNvSpPr>
          <p:nvPr>
            <p:ph sz="quarter" idx="13"/>
          </p:nvPr>
        </p:nvSpPr>
        <p:spPr>
          <a:xfrm>
            <a:off x="913774" y="3051012"/>
            <a:ext cx="5106027" cy="2740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3" name="Content Placeholder 5"/>
          <p:cNvSpPr>
            <a:spLocks noGrp="1"/>
          </p:cNvSpPr>
          <p:nvPr>
            <p:ph sz="quarter" idx="14"/>
          </p:nvPr>
        </p:nvSpPr>
        <p:spPr>
          <a:xfrm>
            <a:off x="6172200" y="3051012"/>
            <a:ext cx="5105401" cy="2740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de-DE" smtClean="0"/>
              <a:t>Titelmasterformat durch Klicken bearbeiten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9/13/2024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51012" y="1300785"/>
            <a:ext cx="8689976" cy="3335609"/>
          </a:xfrm>
        </p:spPr>
        <p:txBody>
          <a:bodyPr>
            <a:normAutofit fontScale="90000"/>
          </a:bodyPr>
          <a:lstStyle/>
          <a:p>
            <a:r>
              <a:rPr lang="de-DE" sz="8000" dirty="0" err="1"/>
              <a:t>prüfungen</a:t>
            </a:r>
            <a:r>
              <a:rPr lang="de-DE" sz="8000" dirty="0"/>
              <a:t> </a:t>
            </a:r>
            <a:br>
              <a:rPr lang="de-DE" sz="8000" dirty="0"/>
            </a:br>
            <a:r>
              <a:rPr lang="de-DE" sz="8000" dirty="0"/>
              <a:t>Jahrgang 10</a:t>
            </a:r>
            <a:br>
              <a:rPr lang="de-DE" sz="8000" dirty="0"/>
            </a:br>
            <a:r>
              <a:rPr lang="de-DE" dirty="0"/>
              <a:t>Präsentationsprüfung</a:t>
            </a:r>
            <a:br>
              <a:rPr lang="de-DE" dirty="0"/>
            </a:br>
            <a:r>
              <a:rPr lang="de-DE" dirty="0"/>
              <a:t>Abschlussprüfungen</a:t>
            </a:r>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431605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5991" y="770915"/>
            <a:ext cx="10364451" cy="1596177"/>
          </a:xfrm>
        </p:spPr>
        <p:txBody>
          <a:bodyPr>
            <a:normAutofit/>
          </a:bodyPr>
          <a:lstStyle/>
          <a:p>
            <a:r>
              <a:rPr lang="de-DE" sz="3200" dirty="0"/>
              <a:t>Anforderungen an die Hausarbeit (Teil </a:t>
            </a:r>
            <a:r>
              <a:rPr lang="de-DE" sz="3200" dirty="0" smtClean="0"/>
              <a:t>II)</a:t>
            </a:r>
            <a:endParaRPr lang="de-DE" sz="3200" dirty="0"/>
          </a:p>
        </p:txBody>
      </p:sp>
      <p:sp>
        <p:nvSpPr>
          <p:cNvPr id="3" name="Inhaltsplatzhalter 2"/>
          <p:cNvSpPr>
            <a:spLocks noGrp="1"/>
          </p:cNvSpPr>
          <p:nvPr>
            <p:ph sz="quarter" idx="13"/>
          </p:nvPr>
        </p:nvSpPr>
        <p:spPr/>
        <p:txBody>
          <a:bodyPr>
            <a:normAutofit fontScale="77500" lnSpcReduction="20000"/>
          </a:bodyPr>
          <a:lstStyle/>
          <a:p>
            <a:pPr marL="0" indent="0">
              <a:buNone/>
            </a:pPr>
            <a:r>
              <a:rPr lang="de-DE" b="1" dirty="0"/>
              <a:t>Formaler Schwerpunkt</a:t>
            </a:r>
            <a:endParaRPr lang="de-DE" dirty="0"/>
          </a:p>
          <a:p>
            <a:r>
              <a:rPr lang="de-DE" dirty="0" smtClean="0"/>
              <a:t>Fristgerechte </a:t>
            </a:r>
            <a:r>
              <a:rPr lang="de-DE" dirty="0"/>
              <a:t>Abgabe der Arbeit</a:t>
            </a:r>
          </a:p>
          <a:p>
            <a:r>
              <a:rPr lang="de-DE" dirty="0" smtClean="0"/>
              <a:t>Vollständigkeit </a:t>
            </a:r>
            <a:r>
              <a:rPr lang="de-DE" dirty="0"/>
              <a:t>der Arbeit</a:t>
            </a:r>
          </a:p>
          <a:p>
            <a:r>
              <a:rPr lang="de-DE" dirty="0" smtClean="0"/>
              <a:t>Umfang </a:t>
            </a:r>
            <a:r>
              <a:rPr lang="de-DE" dirty="0"/>
              <a:t>der Arbeit </a:t>
            </a:r>
            <a:r>
              <a:rPr lang="de-DE" dirty="0">
                <a:solidFill>
                  <a:srgbClr val="FF0000"/>
                </a:solidFill>
              </a:rPr>
              <a:t>ohne Dokumentation 5 - max. 6 Seiten</a:t>
            </a:r>
          </a:p>
          <a:p>
            <a:r>
              <a:rPr lang="de-DE" dirty="0" smtClean="0"/>
              <a:t>Einsatz </a:t>
            </a:r>
            <a:r>
              <a:rPr lang="de-DE" dirty="0"/>
              <a:t>von Materialien (z.B. Tabellen, Bilder, Graphiken )</a:t>
            </a:r>
          </a:p>
          <a:p>
            <a:r>
              <a:rPr lang="de-DE" dirty="0" smtClean="0"/>
              <a:t>Gestaltung </a:t>
            </a:r>
            <a:r>
              <a:rPr lang="de-DE" dirty="0"/>
              <a:t>der Arbeit (z.B. übersichtliches Deckblatt, </a:t>
            </a:r>
            <a:r>
              <a:rPr lang="de-DE" dirty="0" smtClean="0"/>
              <a:t>weißes DIN A4 Papier</a:t>
            </a:r>
            <a:r>
              <a:rPr lang="de-DE" dirty="0"/>
              <a:t>, ordentliche Mappe, </a:t>
            </a:r>
            <a:r>
              <a:rPr lang="de-DE" dirty="0" err="1" smtClean="0">
                <a:solidFill>
                  <a:srgbClr val="FF0000"/>
                </a:solidFill>
              </a:rPr>
              <a:t>Schriftgrösse</a:t>
            </a:r>
            <a:r>
              <a:rPr lang="de-DE" dirty="0" smtClean="0">
                <a:solidFill>
                  <a:srgbClr val="FF0000"/>
                </a:solidFill>
              </a:rPr>
              <a:t> </a:t>
            </a:r>
            <a:r>
              <a:rPr lang="de-DE" dirty="0">
                <a:solidFill>
                  <a:srgbClr val="FF0000"/>
                </a:solidFill>
              </a:rPr>
              <a:t>12; </a:t>
            </a:r>
            <a:r>
              <a:rPr lang="de-DE" dirty="0" smtClean="0">
                <a:solidFill>
                  <a:srgbClr val="FF0000"/>
                </a:solidFill>
              </a:rPr>
              <a:t>Zeilenabstand </a:t>
            </a:r>
            <a:r>
              <a:rPr lang="de-DE" dirty="0">
                <a:solidFill>
                  <a:srgbClr val="FF0000"/>
                </a:solidFill>
              </a:rPr>
              <a:t>1,5 </a:t>
            </a:r>
            <a:r>
              <a:rPr lang="de-DE" dirty="0"/>
              <a:t>… )</a:t>
            </a:r>
          </a:p>
          <a:p>
            <a:r>
              <a:rPr lang="de-DE" dirty="0" smtClean="0"/>
              <a:t>Korrektes Literaturverzeichnis (Es </a:t>
            </a:r>
            <a:r>
              <a:rPr lang="de-DE" dirty="0"/>
              <a:t>müssen alle </a:t>
            </a:r>
            <a:r>
              <a:rPr lang="de-DE" dirty="0" smtClean="0"/>
              <a:t>Quellen/Internetseiten/sämtliche Literatur </a:t>
            </a:r>
            <a:br>
              <a:rPr lang="de-DE" dirty="0" smtClean="0"/>
            </a:br>
            <a:r>
              <a:rPr lang="de-DE" dirty="0" smtClean="0"/>
              <a:t>angegeben werden)</a:t>
            </a:r>
            <a:endParaRPr lang="de-DE" dirty="0"/>
          </a:p>
          <a:p>
            <a:pPr marL="0" indent="0">
              <a:buNone/>
            </a:pPr>
            <a:r>
              <a:rPr lang="de-DE" b="1" dirty="0"/>
              <a:t> </a:t>
            </a:r>
            <a:endParaRPr lang="de-DE" dirty="0"/>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965216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6847" y="600229"/>
            <a:ext cx="10364451" cy="1596177"/>
          </a:xfrm>
        </p:spPr>
        <p:txBody>
          <a:bodyPr/>
          <a:lstStyle/>
          <a:p>
            <a:r>
              <a:rPr lang="de-DE" dirty="0" smtClean="0"/>
              <a:t>Anforderungen an die Präsentation + Bewertungsgrundlage (Teil I)</a:t>
            </a:r>
            <a:endParaRPr lang="de-DE" dirty="0"/>
          </a:p>
        </p:txBody>
      </p:sp>
      <p:sp>
        <p:nvSpPr>
          <p:cNvPr id="3" name="Inhaltsplatzhalter 2"/>
          <p:cNvSpPr>
            <a:spLocks noGrp="1"/>
          </p:cNvSpPr>
          <p:nvPr>
            <p:ph sz="quarter" idx="13"/>
          </p:nvPr>
        </p:nvSpPr>
        <p:spPr>
          <a:xfrm>
            <a:off x="676030" y="2331720"/>
            <a:ext cx="11278226" cy="4105656"/>
          </a:xfrm>
        </p:spPr>
        <p:txBody>
          <a:bodyPr>
            <a:normAutofit fontScale="55000" lnSpcReduction="20000"/>
          </a:bodyPr>
          <a:lstStyle/>
          <a:p>
            <a:pPr marL="0" indent="0">
              <a:buNone/>
            </a:pPr>
            <a:r>
              <a:rPr lang="de-DE" sz="2500" b="1" dirty="0"/>
              <a:t>Inhaltlicher Schwerpunkt</a:t>
            </a:r>
            <a:endParaRPr lang="de-DE" sz="2500" dirty="0"/>
          </a:p>
          <a:p>
            <a:r>
              <a:rPr lang="de-DE" sz="2500" dirty="0" smtClean="0"/>
              <a:t>Das </a:t>
            </a:r>
            <a:r>
              <a:rPr lang="de-DE" sz="2500" dirty="0"/>
              <a:t>genehmigte Thema muss Inhalt der Präsentation </a:t>
            </a:r>
            <a:r>
              <a:rPr lang="de-DE" sz="2500" dirty="0" smtClean="0"/>
              <a:t>sein</a:t>
            </a:r>
            <a:endParaRPr lang="de-DE" sz="2500" dirty="0"/>
          </a:p>
          <a:p>
            <a:r>
              <a:rPr lang="de-DE" sz="2500" dirty="0" smtClean="0"/>
              <a:t>Begründung </a:t>
            </a:r>
            <a:r>
              <a:rPr lang="de-DE" sz="2500" dirty="0"/>
              <a:t>der Themenwahl</a:t>
            </a:r>
          </a:p>
          <a:p>
            <a:r>
              <a:rPr lang="de-DE" sz="2500" dirty="0" smtClean="0"/>
              <a:t>Die </a:t>
            </a:r>
            <a:r>
              <a:rPr lang="de-DE" sz="2500" dirty="0"/>
              <a:t>Präsentation muss dem Themenschwerpunkt </a:t>
            </a:r>
            <a:r>
              <a:rPr lang="de-DE" sz="2500" dirty="0" smtClean="0"/>
              <a:t>entsprechen</a:t>
            </a:r>
            <a:endParaRPr lang="de-DE" sz="2500" dirty="0"/>
          </a:p>
          <a:p>
            <a:r>
              <a:rPr lang="de-DE" sz="2500" dirty="0" smtClean="0"/>
              <a:t>Das </a:t>
            </a:r>
            <a:r>
              <a:rPr lang="de-DE" sz="2500" dirty="0"/>
              <a:t>Thema muss fachlich kompetent und richtig aufgearbeitet </a:t>
            </a:r>
            <a:r>
              <a:rPr lang="de-DE" sz="2500" dirty="0" smtClean="0"/>
              <a:t>werden</a:t>
            </a:r>
            <a:endParaRPr lang="de-DE" sz="2500" dirty="0"/>
          </a:p>
          <a:p>
            <a:r>
              <a:rPr lang="de-DE" sz="2500" dirty="0" smtClean="0"/>
              <a:t>Wesentliche </a:t>
            </a:r>
            <a:r>
              <a:rPr lang="de-DE" sz="2500" dirty="0"/>
              <a:t>Inhalte müssen erfasst sein und dargestellt </a:t>
            </a:r>
            <a:r>
              <a:rPr lang="de-DE" sz="2500" dirty="0" smtClean="0"/>
              <a:t>werden</a:t>
            </a:r>
            <a:endParaRPr lang="de-DE" sz="2500" dirty="0"/>
          </a:p>
          <a:p>
            <a:r>
              <a:rPr lang="de-DE" sz="2500" dirty="0" smtClean="0"/>
              <a:t>Eine </a:t>
            </a:r>
            <a:r>
              <a:rPr lang="de-DE" sz="2500" dirty="0"/>
              <a:t>sinnvolle inhaltliche Gliederung muss bei der Präsentation deutlich </a:t>
            </a:r>
            <a:r>
              <a:rPr lang="de-DE" sz="2500" dirty="0" smtClean="0"/>
              <a:t>werden</a:t>
            </a:r>
            <a:endParaRPr lang="de-DE" sz="2500" dirty="0"/>
          </a:p>
          <a:p>
            <a:r>
              <a:rPr lang="de-DE" sz="2500" dirty="0" smtClean="0"/>
              <a:t>Inhaltliche </a:t>
            </a:r>
            <a:r>
              <a:rPr lang="de-DE" sz="2500" dirty="0"/>
              <a:t>Vorbereitung und Strukturierung (roter Faden</a:t>
            </a:r>
            <a:r>
              <a:rPr lang="de-DE" sz="2500" dirty="0" smtClean="0"/>
              <a:t>)</a:t>
            </a:r>
            <a:endParaRPr lang="de-DE" sz="2500" dirty="0"/>
          </a:p>
          <a:p>
            <a:r>
              <a:rPr lang="de-DE" sz="2500" dirty="0" smtClean="0"/>
              <a:t>Die </a:t>
            </a:r>
            <a:r>
              <a:rPr lang="de-DE" sz="2500" dirty="0"/>
              <a:t>gefertigten Medien (Folien, Lernplakate, …) müssen inhaltlich korrekt sein </a:t>
            </a:r>
            <a:r>
              <a:rPr lang="de-DE" sz="2500" dirty="0" smtClean="0"/>
              <a:t>und sinnvoll </a:t>
            </a:r>
            <a:r>
              <a:rPr lang="de-DE" sz="2500" dirty="0"/>
              <a:t>eingesetzt </a:t>
            </a:r>
            <a:r>
              <a:rPr lang="de-DE" sz="2500" dirty="0" smtClean="0"/>
              <a:t>werden</a:t>
            </a:r>
            <a:endParaRPr lang="de-DE" sz="2500" dirty="0"/>
          </a:p>
          <a:p>
            <a:r>
              <a:rPr lang="de-DE" sz="2500" dirty="0" smtClean="0"/>
              <a:t>Fachbegriffe </a:t>
            </a:r>
            <a:r>
              <a:rPr lang="de-DE" sz="2500" dirty="0"/>
              <a:t>müssen erklärt und inhaltlich richtig verwendet </a:t>
            </a:r>
            <a:r>
              <a:rPr lang="de-DE" sz="2500" dirty="0" smtClean="0"/>
              <a:t>werden</a:t>
            </a:r>
            <a:endParaRPr lang="de-DE" sz="2500" dirty="0"/>
          </a:p>
          <a:p>
            <a:r>
              <a:rPr lang="de-DE" sz="2500" dirty="0" smtClean="0"/>
              <a:t>Fragen</a:t>
            </a:r>
            <a:r>
              <a:rPr lang="de-DE" sz="2500" dirty="0"/>
              <a:t>, die im Anschluss an die Präsentation gestellt werden, müssen zufriedenstellend </a:t>
            </a:r>
            <a:r>
              <a:rPr lang="de-DE" sz="2500" dirty="0" smtClean="0"/>
              <a:t>beantwortet werden</a:t>
            </a:r>
            <a:endParaRPr lang="de-DE" sz="2500" dirty="0"/>
          </a:p>
          <a:p>
            <a:pPr marL="0" indent="0">
              <a:buNone/>
            </a:pPr>
            <a:r>
              <a:rPr lang="de-DE" sz="2500" dirty="0"/>
              <a:t> </a:t>
            </a:r>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650639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9687" y="618517"/>
            <a:ext cx="10364451" cy="1596177"/>
          </a:xfrm>
        </p:spPr>
        <p:txBody>
          <a:bodyPr/>
          <a:lstStyle/>
          <a:p>
            <a:r>
              <a:rPr lang="de-DE" dirty="0"/>
              <a:t>Anforderungen an die Präsentation + Bewertungsgrundlage (Teil </a:t>
            </a:r>
            <a:r>
              <a:rPr lang="de-DE" dirty="0" smtClean="0"/>
              <a:t>II)</a:t>
            </a:r>
            <a:endParaRPr lang="de-DE" dirty="0"/>
          </a:p>
        </p:txBody>
      </p:sp>
      <p:sp>
        <p:nvSpPr>
          <p:cNvPr id="3" name="Inhaltsplatzhalter 2"/>
          <p:cNvSpPr>
            <a:spLocks noGrp="1"/>
          </p:cNvSpPr>
          <p:nvPr>
            <p:ph sz="quarter" idx="13"/>
          </p:nvPr>
        </p:nvSpPr>
        <p:spPr>
          <a:xfrm>
            <a:off x="913775" y="2214694"/>
            <a:ext cx="10363826" cy="3777676"/>
          </a:xfrm>
        </p:spPr>
        <p:txBody>
          <a:bodyPr>
            <a:normAutofit fontScale="70000" lnSpcReduction="20000"/>
          </a:bodyPr>
          <a:lstStyle/>
          <a:p>
            <a:pPr marL="0" indent="0">
              <a:buNone/>
            </a:pPr>
            <a:r>
              <a:rPr lang="de-DE" b="1" dirty="0"/>
              <a:t>Sprachlicher Schwerpunkt</a:t>
            </a:r>
            <a:endParaRPr lang="de-DE" dirty="0"/>
          </a:p>
          <a:p>
            <a:r>
              <a:rPr lang="de-DE" dirty="0" smtClean="0"/>
              <a:t>Die </a:t>
            </a:r>
            <a:r>
              <a:rPr lang="de-DE" dirty="0"/>
              <a:t>sprachliche Darstellung muss dem Thema und der Zielgruppe angemessen </a:t>
            </a:r>
            <a:r>
              <a:rPr lang="de-DE" dirty="0" smtClean="0"/>
              <a:t>sein</a:t>
            </a:r>
            <a:endParaRPr lang="de-DE" dirty="0"/>
          </a:p>
          <a:p>
            <a:r>
              <a:rPr lang="de-DE" dirty="0" smtClean="0"/>
              <a:t>Der </a:t>
            </a:r>
            <a:r>
              <a:rPr lang="de-DE" dirty="0"/>
              <a:t>sprachliche Ausdruck muss verständlich, treffsicher und differenziert </a:t>
            </a:r>
            <a:r>
              <a:rPr lang="de-DE" dirty="0" smtClean="0"/>
              <a:t>sein</a:t>
            </a:r>
            <a:endParaRPr lang="de-DE" dirty="0"/>
          </a:p>
          <a:p>
            <a:r>
              <a:rPr lang="de-DE" dirty="0" smtClean="0"/>
              <a:t>Klare</a:t>
            </a:r>
            <a:r>
              <a:rPr lang="de-DE" dirty="0"/>
              <a:t>, verständliche Sprache ist </a:t>
            </a:r>
            <a:r>
              <a:rPr lang="de-DE" dirty="0" smtClean="0"/>
              <a:t>gefordert</a:t>
            </a:r>
            <a:endParaRPr lang="de-DE" dirty="0"/>
          </a:p>
          <a:p>
            <a:r>
              <a:rPr lang="de-DE" dirty="0" smtClean="0"/>
              <a:t>Möglichst </a:t>
            </a:r>
            <a:r>
              <a:rPr lang="de-DE" dirty="0"/>
              <a:t>frei sprechen und in vollständigen Sätzen vortragen oder </a:t>
            </a:r>
            <a:r>
              <a:rPr lang="de-DE" dirty="0" smtClean="0"/>
              <a:t>demonstrieren; Stichwortzettel</a:t>
            </a:r>
            <a:endParaRPr lang="de-DE" dirty="0"/>
          </a:p>
          <a:p>
            <a:r>
              <a:rPr lang="de-DE" dirty="0" smtClean="0"/>
              <a:t>Lauter</a:t>
            </a:r>
            <a:r>
              <a:rPr lang="de-DE" dirty="0"/>
              <a:t>, deutlicher Vortrag mit angemessenen Sprechpausen</a:t>
            </a:r>
          </a:p>
          <a:p>
            <a:pPr marL="0" indent="0">
              <a:buNone/>
            </a:pPr>
            <a:r>
              <a:rPr lang="de-DE" dirty="0"/>
              <a:t> </a:t>
            </a:r>
          </a:p>
          <a:p>
            <a:pPr marL="0" indent="0">
              <a:buNone/>
            </a:pPr>
            <a:r>
              <a:rPr lang="de-DE" b="1" dirty="0"/>
              <a:t>Formaler Schwerpunkt</a:t>
            </a:r>
            <a:endParaRPr lang="de-DE" dirty="0"/>
          </a:p>
          <a:p>
            <a:r>
              <a:rPr lang="de-DE" dirty="0" smtClean="0"/>
              <a:t> </a:t>
            </a:r>
            <a:r>
              <a:rPr lang="de-DE" dirty="0"/>
              <a:t>Ablauf der Präsentation muss gut organisiert </a:t>
            </a:r>
            <a:r>
              <a:rPr lang="de-DE" dirty="0" smtClean="0"/>
              <a:t>sein</a:t>
            </a:r>
            <a:endParaRPr lang="de-DE" dirty="0"/>
          </a:p>
          <a:p>
            <a:r>
              <a:rPr lang="de-DE" dirty="0" smtClean="0"/>
              <a:t> </a:t>
            </a:r>
            <a:r>
              <a:rPr lang="de-DE" dirty="0"/>
              <a:t>Methoden der Präsentation vorüberlegen (z.B. Tafeltext, Lernplakat, Versuch, Videofilmsequenz, Stichwortzettel, </a:t>
            </a:r>
            <a:r>
              <a:rPr lang="de-DE" dirty="0" smtClean="0"/>
              <a:t>…)</a:t>
            </a:r>
            <a:endParaRPr lang="de-DE" dirty="0"/>
          </a:p>
          <a:p>
            <a:r>
              <a:rPr lang="de-DE" dirty="0" smtClean="0"/>
              <a:t>10 </a:t>
            </a:r>
            <a:r>
              <a:rPr lang="de-DE" dirty="0"/>
              <a:t>Minuten Präsentationszeit soll nicht überschritten </a:t>
            </a:r>
            <a:r>
              <a:rPr lang="de-DE" dirty="0" smtClean="0"/>
              <a:t>werden</a:t>
            </a:r>
            <a:endParaRPr lang="de-DE" dirty="0"/>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400473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der Präsentation</a:t>
            </a:r>
            <a:endParaRPr lang="de-DE" dirty="0"/>
          </a:p>
        </p:txBody>
      </p:sp>
      <p:sp>
        <p:nvSpPr>
          <p:cNvPr id="3" name="Inhaltsplatzhalter 2"/>
          <p:cNvSpPr>
            <a:spLocks noGrp="1"/>
          </p:cNvSpPr>
          <p:nvPr>
            <p:ph sz="quarter" idx="13"/>
          </p:nvPr>
        </p:nvSpPr>
        <p:spPr/>
        <p:txBody>
          <a:bodyPr>
            <a:normAutofit/>
          </a:bodyPr>
          <a:lstStyle/>
          <a:p>
            <a:pPr marL="0" indent="0">
              <a:buNone/>
            </a:pPr>
            <a:r>
              <a:rPr lang="de-DE" dirty="0"/>
              <a:t>Ziel jeder Präsentation ist es, andere Menschen verständlich zu informieren und die vorgetragenen Inhalte überzeugend darzustellen. Je konkreter das Ziel der Präsentation vom Vortragenden auf die Zielgruppe ausgerichtet ist, umso stärker ist das Publikum aktiv in die Abläufe eingebunden. </a:t>
            </a:r>
            <a:endParaRPr lang="de-DE" dirty="0" smtClean="0"/>
          </a:p>
          <a:p>
            <a:pPr marL="0" indent="0">
              <a:buNone/>
            </a:pPr>
            <a:r>
              <a:rPr lang="de-DE" dirty="0" smtClean="0"/>
              <a:t>Grundsätzlich </a:t>
            </a:r>
            <a:r>
              <a:rPr lang="de-DE" dirty="0"/>
              <a:t>wird eine Präsentation visualisiert durch bildhafte Mittel (z. B. Overheadfolien, Videos, Plakate, </a:t>
            </a:r>
            <a:r>
              <a:rPr lang="de-DE" dirty="0" smtClean="0"/>
              <a:t>Materialien, etc.), Power </a:t>
            </a:r>
            <a:r>
              <a:rPr lang="de-DE" dirty="0"/>
              <a:t>Point Präsentationen (Laptop, </a:t>
            </a:r>
            <a:r>
              <a:rPr lang="de-DE" dirty="0" err="1"/>
              <a:t>Beamer</a:t>
            </a:r>
            <a:r>
              <a:rPr lang="de-DE" dirty="0"/>
              <a:t>) oder weitere Darstellungsformen (Gestik, Pantomime, u. a.).</a:t>
            </a:r>
          </a:p>
          <a:p>
            <a:endParaRPr lang="de-DE" dirty="0"/>
          </a:p>
        </p:txBody>
      </p:sp>
      <p:pic>
        <p:nvPicPr>
          <p:cNvPr id="4"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3665021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343955" y="670553"/>
            <a:ext cx="6800045" cy="5895781"/>
          </a:xfrm>
          <a:prstGeom prst="rect">
            <a:avLst/>
          </a:prstGeom>
        </p:spPr>
        <p:txBody>
          <a:bodyPr wrap="square">
            <a:spAutoFit/>
          </a:bodyPr>
          <a:lstStyle/>
          <a:p>
            <a:pPr>
              <a:lnSpc>
                <a:spcPct val="107000"/>
              </a:lnSpc>
              <a:spcAft>
                <a:spcPts val="750"/>
              </a:spcAft>
            </a:pPr>
            <a:r>
              <a:rPr lang="de-DE" sz="2000" b="1" dirty="0">
                <a:solidFill>
                  <a:srgbClr val="FF0000"/>
                </a:solidFill>
                <a:latin typeface="Helvetica" panose="020B0604020202020204" pitchFamily="34" charset="0"/>
                <a:ea typeface="Times New Roman" panose="02020603050405020304" pitchFamily="18" charset="0"/>
                <a:cs typeface="Arial" panose="020B0604020202020204" pitchFamily="34" charset="0"/>
              </a:rPr>
              <a:t>Schriftliche Abschlussprüfungen </a:t>
            </a:r>
            <a:r>
              <a:rPr lang="de-DE" sz="2000" b="1" dirty="0" smtClean="0">
                <a:solidFill>
                  <a:srgbClr val="FF0000"/>
                </a:solidFill>
                <a:latin typeface="Helvetica" panose="020B0604020202020204" pitchFamily="34" charset="0"/>
                <a:ea typeface="Times New Roman" panose="02020603050405020304" pitchFamily="18" charset="0"/>
                <a:cs typeface="Arial" panose="020B0604020202020204" pitchFamily="34" charset="0"/>
              </a:rPr>
              <a:t>2024/25</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a:solidFill>
                  <a:srgbClr val="333333"/>
                </a:solidFill>
                <a:latin typeface="inherit"/>
                <a:ea typeface="Times New Roman" panose="02020603050405020304" pitchFamily="18" charset="0"/>
                <a:cs typeface="Arial" panose="020B0604020202020204" pitchFamily="34" charset="0"/>
              </a:rPr>
              <a:t>Haupttermin</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Montag, </a:t>
            </a:r>
            <a:r>
              <a:rPr lang="de-DE" sz="2000" dirty="0" smtClean="0">
                <a:solidFill>
                  <a:srgbClr val="333333"/>
                </a:solidFill>
                <a:latin typeface="inherit"/>
                <a:ea typeface="Times New Roman" panose="02020603050405020304" pitchFamily="18" charset="0"/>
                <a:cs typeface="Arial" panose="020B0604020202020204" pitchFamily="34" charset="0"/>
              </a:rPr>
              <a:t>12. </a:t>
            </a:r>
            <a:r>
              <a:rPr lang="de-DE" sz="2000" dirty="0">
                <a:solidFill>
                  <a:srgbClr val="333333"/>
                </a:solidFill>
                <a:latin typeface="inherit"/>
                <a:ea typeface="Times New Roman" panose="02020603050405020304" pitchFamily="18" charset="0"/>
                <a:cs typeface="Arial" panose="020B0604020202020204" pitchFamily="34" charset="0"/>
              </a:rPr>
              <a:t>Mai </a:t>
            </a:r>
            <a:r>
              <a:rPr lang="de-DE" sz="2000" dirty="0" smtClean="0">
                <a:solidFill>
                  <a:srgbClr val="333333"/>
                </a:solidFill>
                <a:latin typeface="inherit"/>
                <a:ea typeface="Times New Roman" panose="02020603050405020304" pitchFamily="18" charset="0"/>
                <a:cs typeface="Arial" panose="020B0604020202020204" pitchFamily="34" charset="0"/>
              </a:rPr>
              <a:t>2025</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Mathematik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Deutsch (Bildungsgang Realschule)</a:t>
            </a:r>
            <a:endParaRPr lang="de-DE"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Mittwoch, </a:t>
            </a:r>
            <a:r>
              <a:rPr lang="de-DE" sz="2000" dirty="0" smtClean="0">
                <a:solidFill>
                  <a:srgbClr val="333333"/>
                </a:solidFill>
                <a:latin typeface="inherit"/>
                <a:ea typeface="Times New Roman" panose="02020603050405020304" pitchFamily="18" charset="0"/>
                <a:cs typeface="Arial" panose="020B0604020202020204" pitchFamily="34" charset="0"/>
              </a:rPr>
              <a:t>14. </a:t>
            </a:r>
            <a:r>
              <a:rPr lang="de-DE" sz="2000" dirty="0" smtClean="0">
                <a:solidFill>
                  <a:srgbClr val="333333"/>
                </a:solidFill>
                <a:latin typeface="inherit"/>
                <a:ea typeface="Times New Roman" panose="02020603050405020304" pitchFamily="18" charset="0"/>
                <a:cs typeface="Arial" panose="020B0604020202020204" pitchFamily="34" charset="0"/>
              </a:rPr>
              <a:t>Mai 2025</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Deutsch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Englisch (Bildungsgang Realschule)</a:t>
            </a:r>
            <a:endParaRPr lang="de-DE"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Freitag</a:t>
            </a:r>
            <a:r>
              <a:rPr lang="de-DE" sz="2000">
                <a:solidFill>
                  <a:srgbClr val="333333"/>
                </a:solidFill>
                <a:latin typeface="inherit"/>
                <a:ea typeface="Times New Roman" panose="02020603050405020304" pitchFamily="18" charset="0"/>
                <a:cs typeface="Arial" panose="020B0604020202020204" pitchFamily="34" charset="0"/>
              </a:rPr>
              <a:t>, </a:t>
            </a:r>
            <a:r>
              <a:rPr lang="de-DE" sz="2000" smtClean="0">
                <a:solidFill>
                  <a:srgbClr val="333333"/>
                </a:solidFill>
                <a:latin typeface="inherit"/>
                <a:ea typeface="Times New Roman" panose="02020603050405020304" pitchFamily="18" charset="0"/>
                <a:cs typeface="Arial" panose="020B0604020202020204" pitchFamily="34" charset="0"/>
              </a:rPr>
              <a:t>16. </a:t>
            </a:r>
            <a:r>
              <a:rPr lang="de-DE" sz="2000" dirty="0" smtClean="0">
                <a:solidFill>
                  <a:srgbClr val="333333"/>
                </a:solidFill>
                <a:latin typeface="inherit"/>
                <a:ea typeface="Times New Roman" panose="02020603050405020304" pitchFamily="18" charset="0"/>
                <a:cs typeface="Arial" panose="020B0604020202020204" pitchFamily="34" charset="0"/>
              </a:rPr>
              <a:t>Mai 2025</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Englisch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Mathematik (Bildungsgang Realschule)</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b="1" dirty="0">
                <a:solidFill>
                  <a:srgbClr val="333333"/>
                </a:solidFill>
                <a:latin typeface="inherit"/>
                <a:ea typeface="Times New Roman" panose="02020603050405020304" pitchFamily="18" charset="0"/>
                <a:cs typeface="Arial" panose="020B0604020202020204" pitchFamily="34" charset="0"/>
              </a:rPr>
              <a:t>Nachtermin</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im Zeitraum vom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3. </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bis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5. </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Juni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2025</a:t>
            </a:r>
            <a:endParaRPr lang="de-DE"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866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13645" y="1308962"/>
            <a:ext cx="10084158" cy="4093428"/>
          </a:xfrm>
          <a:prstGeom prst="rect">
            <a:avLst/>
          </a:prstGeom>
        </p:spPr>
        <p:txBody>
          <a:bodyPr wrap="square">
            <a:spAutoFit/>
          </a:bodyPr>
          <a:lstStyle/>
          <a:p>
            <a:pPr lvl="0"/>
            <a:r>
              <a:rPr lang="de-DE" sz="2000" dirty="0" smtClean="0">
                <a:solidFill>
                  <a:prstClr val="black"/>
                </a:solidFill>
              </a:rPr>
              <a:t>•</a:t>
            </a:r>
            <a:r>
              <a:rPr lang="de-DE" sz="2000" dirty="0">
                <a:solidFill>
                  <a:prstClr val="black"/>
                </a:solidFill>
              </a:rPr>
              <a:t>	Beginn: 09.00 Uhr (</a:t>
            </a:r>
            <a:r>
              <a:rPr lang="de-DE" sz="2000" dirty="0">
                <a:solidFill>
                  <a:srgbClr val="FF0000"/>
                </a:solidFill>
              </a:rPr>
              <a:t>Treffen um 8.30 Uhr </a:t>
            </a:r>
            <a:r>
              <a:rPr lang="de-DE" sz="2000" dirty="0">
                <a:solidFill>
                  <a:prstClr val="black"/>
                </a:solidFill>
              </a:rPr>
              <a:t>im Prüfungsraum</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Abfrage nach der gesundheitlichen Lage; bei Nichtteilnahme 	</a:t>
            </a:r>
            <a:endParaRPr lang="de-DE" sz="2000" dirty="0" smtClean="0">
              <a:solidFill>
                <a:prstClr val="black"/>
              </a:solidFill>
            </a:endParaRPr>
          </a:p>
          <a:p>
            <a:pPr lvl="0"/>
            <a:r>
              <a:rPr lang="de-DE" sz="2000" dirty="0">
                <a:solidFill>
                  <a:prstClr val="black"/>
                </a:solidFill>
              </a:rPr>
              <a:t>	</a:t>
            </a:r>
            <a:r>
              <a:rPr lang="de-DE" sz="2000" dirty="0" smtClean="0">
                <a:solidFill>
                  <a:prstClr val="black"/>
                </a:solidFill>
              </a:rPr>
              <a:t>bzw</a:t>
            </a:r>
            <a:r>
              <a:rPr lang="de-DE" sz="2000" dirty="0">
                <a:solidFill>
                  <a:prstClr val="black"/>
                </a:solidFill>
              </a:rPr>
              <a:t>. Krankheit Anruf in der Schule bis 8 Uhr des Prüfungstages</a:t>
            </a:r>
            <a:r>
              <a:rPr lang="de-DE" sz="2000" dirty="0" smtClean="0">
                <a:solidFill>
                  <a:prstClr val="black"/>
                </a:solidFill>
              </a:rPr>
              <a:t>,- </a:t>
            </a:r>
            <a:r>
              <a:rPr lang="de-DE" sz="2000" dirty="0">
                <a:solidFill>
                  <a:prstClr val="black"/>
                </a:solidFill>
              </a:rPr>
              <a:t>	</a:t>
            </a:r>
          </a:p>
          <a:p>
            <a:pPr lvl="0"/>
            <a:r>
              <a:rPr lang="de-DE" sz="2000" dirty="0" smtClean="0">
                <a:solidFill>
                  <a:prstClr val="black"/>
                </a:solidFill>
              </a:rPr>
              <a:t>	Vorlage </a:t>
            </a:r>
            <a:r>
              <a:rPr lang="de-DE" sz="2000" dirty="0">
                <a:solidFill>
                  <a:prstClr val="black"/>
                </a:solidFill>
              </a:rPr>
              <a:t>eines </a:t>
            </a:r>
            <a:r>
              <a:rPr lang="de-DE" sz="2000" dirty="0">
                <a:solidFill>
                  <a:srgbClr val="FF0000"/>
                </a:solidFill>
              </a:rPr>
              <a:t>ärztlichen Attests innerhalb von drei Tagen</a:t>
            </a:r>
            <a:r>
              <a:rPr lang="de-DE" sz="2000" dirty="0">
                <a:solidFill>
                  <a:prstClr val="black"/>
                </a:solidFill>
              </a:rPr>
              <a:t>, 	ansonsten </a:t>
            </a:r>
            <a:r>
              <a:rPr lang="de-DE" sz="2000" dirty="0" smtClean="0">
                <a:solidFill>
                  <a:prstClr val="black"/>
                </a:solidFill>
              </a:rPr>
              <a:t>	</a:t>
            </a:r>
          </a:p>
          <a:p>
            <a:pPr lvl="0"/>
            <a:r>
              <a:rPr lang="de-DE" sz="2000" dirty="0">
                <a:solidFill>
                  <a:prstClr val="black"/>
                </a:solidFill>
              </a:rPr>
              <a:t>	</a:t>
            </a:r>
            <a:r>
              <a:rPr lang="de-DE" sz="2000" dirty="0" smtClean="0">
                <a:solidFill>
                  <a:prstClr val="black"/>
                </a:solidFill>
              </a:rPr>
              <a:t>Prüfungsnote </a:t>
            </a:r>
            <a:r>
              <a:rPr lang="de-DE" sz="2000" dirty="0">
                <a:solidFill>
                  <a:prstClr val="black"/>
                </a:solidFill>
              </a:rPr>
              <a:t>„ungenügend (6</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Verbot von Handys und anderen Kommunikationsmedien</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Täuschungen und Täuschungsversuche führen zum Abbruch: </a:t>
            </a:r>
          </a:p>
          <a:p>
            <a:pPr lvl="0"/>
            <a:r>
              <a:rPr lang="de-DE" sz="2000" dirty="0">
                <a:solidFill>
                  <a:prstClr val="black"/>
                </a:solidFill>
              </a:rPr>
              <a:t>	Prüfungsnote „ungenügend (6</a:t>
            </a:r>
            <a:r>
              <a:rPr lang="de-DE" sz="2000" dirty="0" smtClean="0">
                <a:solidFill>
                  <a:prstClr val="black"/>
                </a:solidFill>
              </a:rPr>
              <a:t>)“;</a:t>
            </a:r>
          </a:p>
          <a:p>
            <a:pPr lvl="0"/>
            <a:endParaRPr lang="de-DE" sz="2000" dirty="0">
              <a:solidFill>
                <a:prstClr val="black"/>
              </a:solidFill>
            </a:endParaRPr>
          </a:p>
          <a:p>
            <a:pPr lvl="0"/>
            <a:r>
              <a:rPr lang="de-DE" sz="2000" dirty="0" smtClean="0">
                <a:solidFill>
                  <a:prstClr val="black"/>
                </a:solidFill>
              </a:rPr>
              <a:t>•</a:t>
            </a:r>
            <a:r>
              <a:rPr lang="de-DE" sz="2000" dirty="0">
                <a:solidFill>
                  <a:prstClr val="black"/>
                </a:solidFill>
              </a:rPr>
              <a:t>	Schriftliche Mitteilung der Ergebnisse an </a:t>
            </a:r>
            <a:r>
              <a:rPr lang="de-DE" sz="2000" dirty="0" smtClean="0">
                <a:solidFill>
                  <a:prstClr val="black"/>
                </a:solidFill>
              </a:rPr>
              <a:t>die Erziehungsberechtigten </a:t>
            </a:r>
            <a:r>
              <a:rPr lang="de-DE" sz="2000" dirty="0">
                <a:solidFill>
                  <a:prstClr val="black"/>
                </a:solidFill>
              </a:rPr>
              <a:t>im Juni;</a:t>
            </a:r>
          </a:p>
        </p:txBody>
      </p:sp>
    </p:spTree>
    <p:extLst>
      <p:ext uri="{BB962C8B-B14F-4D97-AF65-F5344CB8AC3E}">
        <p14:creationId xmlns:p14="http://schemas.microsoft.com/office/powerpoint/2010/main" val="1569089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65915" y="1720840"/>
            <a:ext cx="10637950" cy="1569660"/>
          </a:xfrm>
          <a:prstGeom prst="rect">
            <a:avLst/>
          </a:prstGeom>
        </p:spPr>
        <p:txBody>
          <a:bodyPr wrap="square">
            <a:spAutoFit/>
          </a:bodyPr>
          <a:lstStyle/>
          <a:p>
            <a:pPr algn="ctr"/>
            <a:r>
              <a:rPr lang="de-DE" sz="4800" b="1" cap="all" dirty="0">
                <a:solidFill>
                  <a:srgbClr val="FF0000"/>
                </a:solidFill>
                <a:ea typeface="+mj-ea"/>
                <a:cs typeface="+mj-cs"/>
              </a:rPr>
              <a:t>Wie wirken sich die Prüfungen auf den Abschluss aus ?</a:t>
            </a:r>
            <a:endParaRPr lang="de-DE" sz="4800" dirty="0"/>
          </a:p>
        </p:txBody>
      </p:sp>
    </p:spTree>
    <p:extLst>
      <p:ext uri="{BB962C8B-B14F-4D97-AF65-F5344CB8AC3E}">
        <p14:creationId xmlns:p14="http://schemas.microsoft.com/office/powerpoint/2010/main" val="153660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49251" y="954320"/>
            <a:ext cx="9401577" cy="5678478"/>
          </a:xfrm>
          <a:prstGeom prst="rect">
            <a:avLst/>
          </a:prstGeom>
        </p:spPr>
        <p:txBody>
          <a:bodyPr wrap="square">
            <a:spAutoFit/>
          </a:bodyPr>
          <a:lstStyle/>
          <a:p>
            <a:pPr lvl="0"/>
            <a:r>
              <a:rPr lang="de-DE" sz="1400" dirty="0">
                <a:solidFill>
                  <a:prstClr val="black"/>
                </a:solidFill>
                <a:latin typeface="Helvetica" panose="020B0604020202020204" pitchFamily="34" charset="0"/>
              </a:rPr>
              <a:t>Das Realschulabschlusszeugnis stellt die Leistungen im Verlauf des Schuljahres und die Prüfungsleistungen dar. </a:t>
            </a:r>
            <a:endParaRPr lang="de-DE" sz="1400" dirty="0">
              <a:solidFill>
                <a:prstClr val="black"/>
              </a:solidFill>
              <a:latin typeface="Times New Roman" panose="02020603050405020304" pitchFamily="18" charset="0"/>
            </a:endParaRPr>
          </a:p>
          <a:p>
            <a:pPr lvl="0"/>
            <a:r>
              <a:rPr lang="de-DE" sz="1400" dirty="0">
                <a:solidFill>
                  <a:prstClr val="black"/>
                </a:solidFill>
                <a:latin typeface="Helvetica" panose="020B0604020202020204" pitchFamily="34" charset="0"/>
              </a:rPr>
              <a:t>Die Noten für das Abschlusszeugnis berechnen sich folgendermaßen: </a:t>
            </a:r>
          </a:p>
          <a:p>
            <a:pPr lvl="0"/>
            <a:endParaRPr lang="de-DE" sz="1200" dirty="0">
              <a:solidFill>
                <a:prstClr val="black"/>
              </a:solidFill>
              <a:latin typeface="Helvetica" panose="020B0604020202020204" pitchFamily="34" charset="0"/>
            </a:endParaRPr>
          </a:p>
          <a:p>
            <a:pPr lvl="0"/>
            <a:endParaRPr lang="de-DE" sz="1200" dirty="0">
              <a:solidFill>
                <a:prstClr val="black"/>
              </a:solidFill>
              <a:latin typeface="Helvetica" panose="020B0604020202020204" pitchFamily="34" charset="0"/>
            </a:endParaRPr>
          </a:p>
          <a:p>
            <a:pPr marL="228600" lvl="0" indent="-228600">
              <a:buFontTx/>
              <a:buAutoNum type="arabicPeriod"/>
            </a:pPr>
            <a:r>
              <a:rPr lang="de-DE" sz="1600" b="1" u="sng" dirty="0">
                <a:solidFill>
                  <a:prstClr val="black"/>
                </a:solidFill>
                <a:latin typeface="Helvetica" panose="020B0604020202020204" pitchFamily="34" charset="0"/>
              </a:rPr>
              <a:t>Prüfungsfäche</a:t>
            </a:r>
            <a:r>
              <a:rPr lang="de-DE" sz="1600" b="1" dirty="0">
                <a:solidFill>
                  <a:prstClr val="black"/>
                </a:solidFill>
                <a:latin typeface="Helvetica" panose="020B0604020202020204" pitchFamily="34" charset="0"/>
              </a:rPr>
              <a:t>r</a:t>
            </a:r>
            <a:r>
              <a:rPr lang="de-DE" sz="1100" dirty="0">
                <a:solidFill>
                  <a:prstClr val="black"/>
                </a:solidFill>
                <a:latin typeface="Helvetica" panose="020B0604020202020204" pitchFamily="34" charset="0"/>
              </a:rPr>
              <a:t>:(Deutsch, Englisch, Mathematik, Fach der Präsentationsprüfung)</a:t>
            </a:r>
          </a:p>
          <a:p>
            <a:pPr lvl="0"/>
            <a:endParaRPr lang="de-DE" sz="1100" dirty="0">
              <a:solidFill>
                <a:prstClr val="black"/>
              </a:solidFill>
              <a:latin typeface="Helvetica" panose="020B0604020202020204" pitchFamily="34" charset="0"/>
            </a:endParaRPr>
          </a:p>
          <a:p>
            <a:pPr lvl="0"/>
            <a:r>
              <a:rPr lang="de-DE" sz="1100" dirty="0">
                <a:solidFill>
                  <a:prstClr val="black"/>
                </a:solidFill>
                <a:latin typeface="Helvetica" panose="020B0604020202020204" pitchFamily="34" charset="0"/>
              </a:rPr>
              <a:t>	</a:t>
            </a:r>
            <a:r>
              <a:rPr lang="de-DE" sz="1400" b="1" dirty="0">
                <a:solidFill>
                  <a:prstClr val="black"/>
                </a:solidFill>
                <a:latin typeface="Helvetica" panose="020B0604020202020204" pitchFamily="34" charset="0"/>
              </a:rPr>
              <a:t>- Endnote berechnet sich aus zwei mal Halbjahresnote plus ein mal Prüfungsergebnis. </a:t>
            </a:r>
          </a:p>
          <a:p>
            <a:pPr lvl="0"/>
            <a:endParaRPr lang="de-DE" sz="1400" b="1" dirty="0">
              <a:solidFill>
                <a:prstClr val="black"/>
              </a:solidFill>
              <a:latin typeface="Helvetica" panose="020B0604020202020204" pitchFamily="34" charset="0"/>
            </a:endParaRPr>
          </a:p>
          <a:p>
            <a:pPr lvl="0"/>
            <a:r>
              <a:rPr lang="de-DE" sz="1400" b="1" dirty="0">
                <a:solidFill>
                  <a:prstClr val="black"/>
                </a:solidFill>
                <a:latin typeface="Helvetica" panose="020B0604020202020204" pitchFamily="34" charset="0"/>
              </a:rPr>
              <a:t>	</a:t>
            </a:r>
            <a:r>
              <a:rPr lang="de-DE" b="1" dirty="0">
                <a:solidFill>
                  <a:prstClr val="black"/>
                </a:solidFill>
                <a:latin typeface="Helvetica" panose="020B0604020202020204" pitchFamily="34" charset="0"/>
              </a:rPr>
              <a:t>(</a:t>
            </a:r>
            <a:r>
              <a:rPr lang="de-DE" dirty="0">
                <a:solidFill>
                  <a:prstClr val="black"/>
                </a:solidFill>
              </a:rPr>
              <a:t>Beispiel 1): Halbjahresnote: 3, Prüfungsnote: 4</a:t>
            </a:r>
            <a:r>
              <a:rPr lang="de-DE" dirty="0" smtClean="0">
                <a:solidFill>
                  <a:prstClr val="black"/>
                </a:solidFill>
              </a:rPr>
              <a:t>: (</a:t>
            </a:r>
            <a:r>
              <a:rPr lang="de-DE" dirty="0">
                <a:solidFill>
                  <a:prstClr val="black"/>
                </a:solidFill>
              </a:rPr>
              <a:t>2⋅3+4)÷3=3,3 </a:t>
            </a:r>
            <a:r>
              <a:rPr lang="de-DE" sz="1600" dirty="0" smtClean="0">
                <a:solidFill>
                  <a:prstClr val="black"/>
                </a:solidFill>
              </a:rPr>
              <a:t>Zeugnisnote</a:t>
            </a:r>
            <a:r>
              <a:rPr lang="de-DE" dirty="0" smtClean="0">
                <a:solidFill>
                  <a:prstClr val="black"/>
                </a:solidFill>
              </a:rPr>
              <a:t> </a:t>
            </a:r>
            <a:r>
              <a:rPr lang="de-DE" dirty="0">
                <a:solidFill>
                  <a:prstClr val="black"/>
                </a:solidFill>
              </a:rPr>
              <a:t>3 </a:t>
            </a:r>
          </a:p>
          <a:p>
            <a:pPr lvl="0"/>
            <a:r>
              <a:rPr lang="de-DE" b="1" dirty="0">
                <a:solidFill>
                  <a:prstClr val="black"/>
                </a:solidFill>
                <a:latin typeface="Helvetica" panose="020B0604020202020204" pitchFamily="34" charset="0"/>
              </a:rPr>
              <a:t>       (</a:t>
            </a:r>
            <a:r>
              <a:rPr lang="de-DE" dirty="0">
                <a:solidFill>
                  <a:prstClr val="black"/>
                </a:solidFill>
              </a:rPr>
              <a:t>Beispiel 2): Halbjahresnote: 3, Prüfungsnote: </a:t>
            </a:r>
            <a:r>
              <a:rPr lang="de-DE" dirty="0" smtClean="0">
                <a:solidFill>
                  <a:prstClr val="black"/>
                </a:solidFill>
              </a:rPr>
              <a:t>5: (2</a:t>
            </a:r>
            <a:r>
              <a:rPr lang="de-DE" dirty="0">
                <a:solidFill>
                  <a:prstClr val="black"/>
                </a:solidFill>
              </a:rPr>
              <a:t>⋅3+5)÷3=3,7 </a:t>
            </a:r>
            <a:r>
              <a:rPr lang="de-DE" sz="1600" dirty="0" smtClean="0">
                <a:solidFill>
                  <a:prstClr val="black"/>
                </a:solidFill>
              </a:rPr>
              <a:t>Zeugnisnote </a:t>
            </a:r>
            <a:r>
              <a:rPr lang="de-DE" sz="1600" dirty="0">
                <a:solidFill>
                  <a:prstClr val="black"/>
                </a:solidFill>
              </a:rPr>
              <a:t>4</a:t>
            </a:r>
          </a:p>
          <a:p>
            <a:pPr lvl="0"/>
            <a:endParaRPr lang="de-DE" dirty="0">
              <a:solidFill>
                <a:prstClr val="black"/>
              </a:solidFill>
            </a:endParaRPr>
          </a:p>
          <a:p>
            <a:pPr lvl="0"/>
            <a:r>
              <a:rPr lang="de-DE" sz="1600" b="1" dirty="0">
                <a:solidFill>
                  <a:prstClr val="black"/>
                </a:solidFill>
                <a:latin typeface="Helvetica" panose="020B0604020202020204" pitchFamily="34" charset="0"/>
                <a:cs typeface="Helvetica" panose="020B0604020202020204" pitchFamily="34" charset="0"/>
              </a:rPr>
              <a:t>2 .</a:t>
            </a:r>
            <a:r>
              <a:rPr lang="de-DE" sz="1600" b="1" u="sng" dirty="0">
                <a:solidFill>
                  <a:prstClr val="black"/>
                </a:solidFill>
                <a:latin typeface="Helvetica" panose="020B0604020202020204" pitchFamily="34" charset="0"/>
                <a:cs typeface="Helvetica" panose="020B0604020202020204" pitchFamily="34" charset="0"/>
              </a:rPr>
              <a:t>Kein Prüfungsfach</a:t>
            </a:r>
            <a:r>
              <a:rPr lang="de-DE" sz="1600" b="1" dirty="0">
                <a:solidFill>
                  <a:prstClr val="black"/>
                </a:solidFill>
                <a:latin typeface="Helvetica" panose="020B0604020202020204" pitchFamily="34" charset="0"/>
                <a:cs typeface="Helvetica" panose="020B0604020202020204" pitchFamily="34" charset="0"/>
              </a:rPr>
              <a:t>: </a:t>
            </a:r>
          </a:p>
          <a:p>
            <a:pPr lvl="0"/>
            <a:endParaRPr lang="de-DE" sz="1600" b="1" dirty="0">
              <a:solidFill>
                <a:prstClr val="black"/>
              </a:solidFill>
              <a:latin typeface="Helvetica" panose="020B0604020202020204" pitchFamily="34" charset="0"/>
              <a:cs typeface="Helvetica" panose="020B0604020202020204" pitchFamily="34" charset="0"/>
            </a:endParaRPr>
          </a:p>
          <a:p>
            <a:pPr lvl="0"/>
            <a:r>
              <a:rPr lang="de-DE" sz="1600" b="1" dirty="0">
                <a:solidFill>
                  <a:prstClr val="black"/>
                </a:solidFill>
                <a:latin typeface="Helvetica" panose="020B0604020202020204" pitchFamily="34" charset="0"/>
                <a:cs typeface="Helvetica" panose="020B0604020202020204" pitchFamily="34" charset="0"/>
              </a:rPr>
              <a:t>	- </a:t>
            </a:r>
            <a:r>
              <a:rPr lang="de-DE" sz="1400" b="1" dirty="0">
                <a:solidFill>
                  <a:prstClr val="black"/>
                </a:solidFill>
                <a:latin typeface="Helvetica" panose="020B0604020202020204" pitchFamily="34" charset="0"/>
                <a:cs typeface="Helvetica" panose="020B0604020202020204" pitchFamily="34" charset="0"/>
              </a:rPr>
              <a:t>Zeugnisnote des 2. Halbjahres der Jahrgangsstufe 10 (Ganzjahresnoten)</a:t>
            </a:r>
          </a:p>
          <a:p>
            <a:pPr lvl="0"/>
            <a:endParaRPr lang="de-DE" sz="1400" b="1" dirty="0">
              <a:solidFill>
                <a:prstClr val="black"/>
              </a:solidFill>
              <a:latin typeface="Helvetica" panose="020B0604020202020204" pitchFamily="34" charset="0"/>
              <a:cs typeface="Helvetica" panose="020B0604020202020204" pitchFamily="34" charset="0"/>
            </a:endParaRPr>
          </a:p>
          <a:p>
            <a:pPr lvl="0"/>
            <a:endParaRPr lang="de-DE" sz="1400" b="1" dirty="0">
              <a:solidFill>
                <a:prstClr val="black"/>
              </a:solidFill>
              <a:latin typeface="Helvetica" panose="020B0604020202020204" pitchFamily="34" charset="0"/>
              <a:cs typeface="Helvetica" panose="020B0604020202020204" pitchFamily="34" charset="0"/>
            </a:endParaRPr>
          </a:p>
          <a:p>
            <a:pPr lvl="0"/>
            <a:r>
              <a:rPr lang="de-DE" sz="1400" b="1" u="sng" dirty="0">
                <a:solidFill>
                  <a:prstClr val="black"/>
                </a:solidFill>
                <a:latin typeface="Helvetica" panose="020B0604020202020204" pitchFamily="34" charset="0"/>
              </a:rPr>
              <a:t>Erteilung des Realschulabschlusses </a:t>
            </a:r>
          </a:p>
          <a:p>
            <a:pPr lvl="0"/>
            <a:endParaRPr lang="de-DE" sz="1400" dirty="0">
              <a:solidFill>
                <a:prstClr val="black"/>
              </a:solidFill>
              <a:latin typeface="Helvetica" panose="020B0604020202020204" pitchFamily="34" charset="0"/>
              <a:cs typeface="Helvetica" panose="020B0604020202020204" pitchFamily="34" charset="0"/>
            </a:endParaRPr>
          </a:p>
          <a:p>
            <a:pPr lvl="0"/>
            <a:r>
              <a:rPr lang="de-DE" sz="1400" dirty="0">
                <a:solidFill>
                  <a:prstClr val="black"/>
                </a:solidFill>
                <a:latin typeface="Helvetica" panose="020B0604020202020204" pitchFamily="34" charset="0"/>
                <a:cs typeface="Helvetica" panose="020B0604020202020204" pitchFamily="34" charset="0"/>
              </a:rPr>
              <a:t>Der Realschulabschluss wird erteilt, wenn die Gesamtleistung den Durchschnitt 4,4 oder besser erhält und alle weiteren Versetzungskriterien nach § 60 des Hessischen Schulgesetzes erfüllt sind. </a:t>
            </a:r>
          </a:p>
          <a:p>
            <a:pPr lvl="0"/>
            <a:endParaRPr lang="de-DE" sz="1400" dirty="0">
              <a:solidFill>
                <a:prstClr val="black"/>
              </a:solidFill>
              <a:latin typeface="Helvetica" panose="020B0604020202020204" pitchFamily="34" charset="0"/>
              <a:cs typeface="Helvetica" panose="020B0604020202020204" pitchFamily="34" charset="0"/>
            </a:endParaRPr>
          </a:p>
          <a:p>
            <a:pPr lvl="0"/>
            <a:r>
              <a:rPr lang="de-DE" sz="1400" dirty="0">
                <a:solidFill>
                  <a:prstClr val="black"/>
                </a:solidFill>
                <a:latin typeface="Helvetica" panose="020B0604020202020204" pitchFamily="34" charset="0"/>
                <a:cs typeface="Helvetica" panose="020B0604020202020204" pitchFamily="34" charset="0"/>
              </a:rPr>
              <a:t>Der qualifizierende Realschulabschluss wird zuerkannt, wenn:</a:t>
            </a:r>
          </a:p>
          <a:p>
            <a:pPr lvl="0"/>
            <a:r>
              <a:rPr lang="de-DE" sz="1400" dirty="0">
                <a:solidFill>
                  <a:prstClr val="black"/>
                </a:solidFill>
                <a:latin typeface="Helvetica" panose="020B0604020202020204" pitchFamily="34" charset="0"/>
                <a:cs typeface="Helvetica" panose="020B0604020202020204" pitchFamily="34" charset="0"/>
              </a:rPr>
              <a:t>(1.) alle Versetzungskriterien nach § 60 des Hessischen Schulgesetzes erfüllt sind, </a:t>
            </a:r>
          </a:p>
          <a:p>
            <a:pPr lvl="0"/>
            <a:r>
              <a:rPr lang="de-DE" sz="1400" dirty="0">
                <a:solidFill>
                  <a:prstClr val="black"/>
                </a:solidFill>
                <a:latin typeface="Helvetica" panose="020B0604020202020204" pitchFamily="34" charset="0"/>
                <a:cs typeface="Helvetica" panose="020B0604020202020204" pitchFamily="34" charset="0"/>
              </a:rPr>
              <a:t>(2.) die aus den Endnoten berechnete Durchschnittsnote in den Fächern Deutsch, Mathematik sowie der ersten Fremdsprache besser als befriedigend (&lt; 3,0) ist </a:t>
            </a:r>
            <a:r>
              <a:rPr lang="de-DE" sz="1400" dirty="0" smtClean="0">
                <a:solidFill>
                  <a:prstClr val="black"/>
                </a:solidFill>
                <a:latin typeface="Helvetica" panose="020B0604020202020204" pitchFamily="34" charset="0"/>
                <a:cs typeface="Helvetica" panose="020B0604020202020204" pitchFamily="34" charset="0"/>
              </a:rPr>
              <a:t>und der Durchschnitt aller anderen Fächer auch besser als 3 ist. </a:t>
            </a:r>
            <a:endParaRPr lang="de-DE" sz="1400" dirty="0">
              <a:solidFill>
                <a:prstClr val="black"/>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5776184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FF0000"/>
                </a:solidFill>
              </a:rPr>
              <a:t>Abschlüsse am ende der 10</a:t>
            </a:r>
            <a:endParaRPr lang="de-DE" b="1" dirty="0">
              <a:solidFill>
                <a:srgbClr val="FF0000"/>
              </a:solidFill>
            </a:endParaRPr>
          </a:p>
        </p:txBody>
      </p:sp>
      <p:sp>
        <p:nvSpPr>
          <p:cNvPr id="3" name="Inhaltsplatzhalter 2"/>
          <p:cNvSpPr>
            <a:spLocks noGrp="1"/>
          </p:cNvSpPr>
          <p:nvPr>
            <p:ph sz="quarter" idx="13"/>
          </p:nvPr>
        </p:nvSpPr>
        <p:spPr/>
        <p:txBody>
          <a:bodyPr>
            <a:normAutofit/>
          </a:bodyPr>
          <a:lstStyle/>
          <a:p>
            <a:r>
              <a:rPr lang="de-DE" dirty="0" smtClean="0"/>
              <a:t>Realschulabschluss</a:t>
            </a:r>
          </a:p>
          <a:p>
            <a:r>
              <a:rPr lang="de-DE" dirty="0" smtClean="0"/>
              <a:t>Qualifizierender  </a:t>
            </a:r>
            <a:r>
              <a:rPr lang="de-DE" dirty="0" err="1" smtClean="0"/>
              <a:t>realschulabschluss</a:t>
            </a:r>
            <a:endParaRPr lang="de-DE" dirty="0" smtClean="0"/>
          </a:p>
          <a:p>
            <a:r>
              <a:rPr lang="de-DE" dirty="0" smtClean="0"/>
              <a:t>Versetzung in die gymnasiale  </a:t>
            </a:r>
            <a:r>
              <a:rPr lang="de-DE" dirty="0" err="1" smtClean="0"/>
              <a:t>oberstufe</a:t>
            </a:r>
            <a:endParaRPr lang="de-DE" dirty="0" smtClean="0"/>
          </a:p>
          <a:p>
            <a:r>
              <a:rPr lang="de-DE" dirty="0" smtClean="0"/>
              <a:t>Qualifizierender </a:t>
            </a:r>
            <a:r>
              <a:rPr lang="de-DE" dirty="0" err="1" smtClean="0"/>
              <a:t>hauptschulabschluss</a:t>
            </a:r>
            <a:endParaRPr lang="de-DE" dirty="0" smtClean="0"/>
          </a:p>
          <a:p>
            <a:r>
              <a:rPr lang="de-DE" dirty="0" smtClean="0"/>
              <a:t>Gleichstellung des Hauptschulabschlusses</a:t>
            </a:r>
          </a:p>
        </p:txBody>
      </p:sp>
      <p:pic>
        <p:nvPicPr>
          <p:cNvPr id="4"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997209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Unterschiedliche Zeugnisse am Ende des Schuljahres</a:t>
            </a:r>
            <a:endParaRPr lang="de-DE" dirty="0"/>
          </a:p>
        </p:txBody>
      </p:sp>
      <p:sp>
        <p:nvSpPr>
          <p:cNvPr id="3" name="Untertitel 2"/>
          <p:cNvSpPr>
            <a:spLocks noGrp="1"/>
          </p:cNvSpPr>
          <p:nvPr>
            <p:ph type="subTitle" idx="1"/>
          </p:nvPr>
        </p:nvSpPr>
        <p:spPr/>
        <p:txBody>
          <a:bodyPr/>
          <a:lstStyle/>
          <a:p>
            <a:r>
              <a:rPr lang="de-DE" dirty="0" smtClean="0"/>
              <a:t>Nur im großen Realschulabschlusszeugnis sind die Abschlussprüfungen eingerechnet.</a:t>
            </a:r>
            <a:endParaRPr lang="de-DE" dirty="0"/>
          </a:p>
        </p:txBody>
      </p:sp>
    </p:spTree>
    <p:extLst>
      <p:ext uri="{BB962C8B-B14F-4D97-AF65-F5344CB8AC3E}">
        <p14:creationId xmlns:p14="http://schemas.microsoft.com/office/powerpoint/2010/main" val="39978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18985" y="1149179"/>
            <a:ext cx="10676238" cy="5262979"/>
          </a:xfrm>
          <a:prstGeom prst="rect">
            <a:avLst/>
          </a:prstGeom>
        </p:spPr>
        <p:txBody>
          <a:bodyPr wrap="square">
            <a:spAutoFit/>
          </a:bodyPr>
          <a:lstStyle/>
          <a:p>
            <a:pPr fontAlgn="base"/>
            <a:r>
              <a:rPr lang="en-US" dirty="0" smtClean="0">
                <a:latin typeface="Georgia" panose="02040502050405020303" pitchFamily="18" charset="0"/>
              </a:rPr>
              <a:t>​- </a:t>
            </a:r>
            <a:r>
              <a:rPr lang="en-US" sz="2800" dirty="0" err="1" smtClean="0">
                <a:latin typeface="Georgia" panose="02040502050405020303" pitchFamily="18" charset="0"/>
              </a:rPr>
              <a:t>Unterricht</a:t>
            </a:r>
            <a:r>
              <a:rPr lang="en-US" sz="2800" dirty="0" smtClean="0">
                <a:latin typeface="Georgia" panose="02040502050405020303" pitchFamily="18" charset="0"/>
              </a:rPr>
              <a:t> </a:t>
            </a:r>
            <a:r>
              <a:rPr lang="en-US" sz="2800" dirty="0" err="1" smtClean="0">
                <a:latin typeface="Georgia" panose="02040502050405020303" pitchFamily="18" charset="0"/>
              </a:rPr>
              <a:t>findet</a:t>
            </a:r>
            <a:r>
              <a:rPr lang="en-US" sz="2800" dirty="0" smtClean="0">
                <a:latin typeface="Georgia" panose="02040502050405020303" pitchFamily="18" charset="0"/>
              </a:rPr>
              <a:t> in </a:t>
            </a:r>
            <a:r>
              <a:rPr lang="en-US" sz="2800" dirty="0" err="1" smtClean="0">
                <a:latin typeface="Georgia" panose="02040502050405020303" pitchFamily="18" charset="0"/>
              </a:rPr>
              <a:t>Kursen</a:t>
            </a:r>
            <a:r>
              <a:rPr lang="en-US" sz="2800" dirty="0" smtClean="0">
                <a:latin typeface="Georgia" panose="02040502050405020303" pitchFamily="18" charset="0"/>
              </a:rPr>
              <a:t> </a:t>
            </a:r>
            <a:r>
              <a:rPr lang="en-US" sz="2800" dirty="0" err="1" smtClean="0">
                <a:latin typeface="Georgia" panose="02040502050405020303" pitchFamily="18" charset="0"/>
              </a:rPr>
              <a:t>statt</a:t>
            </a:r>
            <a:r>
              <a:rPr lang="en-US" sz="2800" dirty="0" smtClean="0">
                <a:latin typeface="Georgia" panose="02040502050405020303" pitchFamily="18" charset="0"/>
              </a:rPr>
              <a:t> </a:t>
            </a:r>
          </a:p>
          <a:p>
            <a:pPr fontAlgn="base"/>
            <a:r>
              <a:rPr lang="en-US" sz="2800" dirty="0">
                <a:latin typeface="Georgia" panose="02040502050405020303" pitchFamily="18" charset="0"/>
              </a:rPr>
              <a:t> </a:t>
            </a:r>
            <a:r>
              <a:rPr lang="en-US" sz="2800" dirty="0" smtClean="0">
                <a:latin typeface="Georgia" panose="02040502050405020303" pitchFamily="18" charset="0"/>
              </a:rPr>
              <a:t> ( </a:t>
            </a:r>
            <a:r>
              <a:rPr lang="en-US" sz="2800" dirty="0" err="1" smtClean="0">
                <a:latin typeface="Georgia" panose="02040502050405020303" pitchFamily="18" charset="0"/>
              </a:rPr>
              <a:t>ein</a:t>
            </a:r>
            <a:r>
              <a:rPr lang="en-US" sz="2800" dirty="0" smtClean="0">
                <a:latin typeface="Georgia" panose="02040502050405020303" pitchFamily="18" charset="0"/>
              </a:rPr>
              <a:t> C-</a:t>
            </a:r>
            <a:r>
              <a:rPr lang="en-US" sz="2800" dirty="0" err="1" smtClean="0">
                <a:latin typeface="Georgia" panose="02040502050405020303" pitchFamily="18" charset="0"/>
              </a:rPr>
              <a:t>Kurs</a:t>
            </a:r>
            <a:r>
              <a:rPr lang="en-US" sz="2800" dirty="0" smtClean="0">
                <a:latin typeface="Georgia" panose="02040502050405020303" pitchFamily="18" charset="0"/>
              </a:rPr>
              <a:t> </a:t>
            </a:r>
            <a:r>
              <a:rPr lang="en-US" sz="2800" dirty="0" err="1" smtClean="0">
                <a:latin typeface="Georgia" panose="02040502050405020303" pitchFamily="18" charset="0"/>
              </a:rPr>
              <a:t>möglich</a:t>
            </a:r>
            <a:r>
              <a:rPr lang="en-US" sz="2800" dirty="0" smtClean="0">
                <a:latin typeface="Georgia" panose="02040502050405020303" pitchFamily="18" charset="0"/>
              </a:rPr>
              <a:t> in Ma/D/E  /  HBS </a:t>
            </a:r>
            <a:r>
              <a:rPr lang="en-US" sz="2800" dirty="0" err="1" smtClean="0">
                <a:latin typeface="Georgia" panose="02040502050405020303" pitchFamily="18" charset="0"/>
              </a:rPr>
              <a:t>als</a:t>
            </a:r>
            <a:r>
              <a:rPr lang="en-US" sz="2800" dirty="0" smtClean="0">
                <a:latin typeface="Georgia" panose="02040502050405020303" pitchFamily="18" charset="0"/>
              </a:rPr>
              <a:t> </a:t>
            </a:r>
            <a:r>
              <a:rPr lang="en-US" sz="2800" dirty="0" err="1" smtClean="0">
                <a:latin typeface="Georgia" panose="02040502050405020303" pitchFamily="18" charset="0"/>
              </a:rPr>
              <a:t>Klasse</a:t>
            </a:r>
            <a:r>
              <a:rPr lang="en-US" sz="2800" dirty="0" smtClean="0">
                <a:latin typeface="Georgia" panose="02040502050405020303" pitchFamily="18" charset="0"/>
              </a:rPr>
              <a:t>)</a:t>
            </a:r>
          </a:p>
          <a:p>
            <a:pPr fontAlgn="base"/>
            <a:endParaRPr lang="en-US" sz="2800" dirty="0" smtClean="0">
              <a:latin typeface="Georgia" panose="02040502050405020303" pitchFamily="18" charset="0"/>
            </a:endParaRPr>
          </a:p>
          <a:p>
            <a:pPr fontAlgn="base"/>
            <a:r>
              <a:rPr lang="en-US" sz="2800" dirty="0" smtClean="0">
                <a:latin typeface="Georgia" panose="02040502050405020303" pitchFamily="18" charset="0"/>
              </a:rPr>
              <a:t>-</a:t>
            </a:r>
            <a:r>
              <a:rPr lang="en-US" sz="2800" dirty="0" err="1" smtClean="0">
                <a:latin typeface="Georgia" panose="02040502050405020303" pitchFamily="18" charset="0"/>
              </a:rPr>
              <a:t>Anwesenheit</a:t>
            </a:r>
            <a:r>
              <a:rPr lang="en-US" sz="2800" dirty="0" smtClean="0">
                <a:latin typeface="Georgia" panose="02040502050405020303" pitchFamily="18" charset="0"/>
              </a:rPr>
              <a:t> in den </a:t>
            </a:r>
            <a:r>
              <a:rPr lang="en-US" sz="2800" dirty="0" err="1" smtClean="0">
                <a:latin typeface="Georgia" panose="02040502050405020303" pitchFamily="18" charset="0"/>
              </a:rPr>
              <a:t>unterschiedlichen</a:t>
            </a:r>
            <a:r>
              <a:rPr lang="en-US" sz="2800" dirty="0" smtClean="0">
                <a:latin typeface="Georgia" panose="02040502050405020303" pitchFamily="18" charset="0"/>
              </a:rPr>
              <a:t> </a:t>
            </a:r>
            <a:r>
              <a:rPr lang="en-US" sz="2800" dirty="0" err="1" smtClean="0">
                <a:latin typeface="Georgia" panose="02040502050405020303" pitchFamily="18" charset="0"/>
              </a:rPr>
              <a:t>Kursen</a:t>
            </a:r>
            <a:r>
              <a:rPr lang="en-US" sz="2800" dirty="0" smtClean="0">
                <a:latin typeface="Georgia" panose="02040502050405020303" pitchFamily="18" charset="0"/>
              </a:rPr>
              <a:t> und </a:t>
            </a:r>
            <a:r>
              <a:rPr lang="en-US" sz="2800" dirty="0" err="1" smtClean="0">
                <a:latin typeface="Georgia" panose="02040502050405020303" pitchFamily="18" charset="0"/>
              </a:rPr>
              <a:t>bei</a:t>
            </a:r>
            <a:r>
              <a:rPr lang="en-US" sz="2800" dirty="0" smtClean="0">
                <a:latin typeface="Georgia" panose="02040502050405020303" pitchFamily="18" charset="0"/>
              </a:rPr>
              <a:t> </a:t>
            </a:r>
            <a:r>
              <a:rPr lang="en-US" sz="2800" dirty="0" err="1" smtClean="0">
                <a:latin typeface="Georgia" panose="02040502050405020303" pitchFamily="18" charset="0"/>
              </a:rPr>
              <a:t>Arbeiten</a:t>
            </a:r>
            <a:endParaRPr lang="en-US" sz="2800" dirty="0" smtClean="0">
              <a:latin typeface="Georgia" panose="02040502050405020303" pitchFamily="18" charset="0"/>
            </a:endParaRPr>
          </a:p>
          <a:p>
            <a:pPr fontAlgn="base"/>
            <a:endParaRPr lang="en-US" sz="2800" dirty="0" smtClean="0">
              <a:latin typeface="Georgia" panose="02040502050405020303" pitchFamily="18" charset="0"/>
            </a:endParaRPr>
          </a:p>
          <a:p>
            <a:pPr fontAlgn="base"/>
            <a:r>
              <a:rPr lang="en-US" sz="2800" dirty="0" smtClean="0">
                <a:latin typeface="Georgia" panose="02040502050405020303" pitchFamily="18" charset="0"/>
              </a:rPr>
              <a:t>-</a:t>
            </a:r>
            <a:r>
              <a:rPr lang="en-US" sz="2800" dirty="0" err="1" smtClean="0">
                <a:latin typeface="Georgia" panose="02040502050405020303" pitchFamily="18" charset="0"/>
              </a:rPr>
              <a:t>Ganzjahresnoten</a:t>
            </a:r>
            <a:endParaRPr lang="en-US" sz="2800" dirty="0" smtClean="0">
              <a:latin typeface="Georgia" panose="02040502050405020303" pitchFamily="18" charset="0"/>
            </a:endParaRPr>
          </a:p>
          <a:p>
            <a:pPr fontAlgn="base"/>
            <a:endParaRPr lang="en-US" sz="2800" dirty="0" smtClean="0">
              <a:latin typeface="Georgia" panose="02040502050405020303" pitchFamily="18" charset="0"/>
            </a:endParaRPr>
          </a:p>
          <a:p>
            <a:pPr fontAlgn="base"/>
            <a:r>
              <a:rPr lang="en-US" sz="2800" dirty="0" smtClean="0">
                <a:latin typeface="Georgia" panose="02040502050405020303" pitchFamily="18" charset="0"/>
              </a:rPr>
              <a:t>-</a:t>
            </a:r>
            <a:r>
              <a:rPr lang="en-US" sz="2800" dirty="0" err="1" smtClean="0">
                <a:latin typeface="Georgia" panose="02040502050405020303" pitchFamily="18" charset="0"/>
              </a:rPr>
              <a:t>Viele</a:t>
            </a:r>
            <a:r>
              <a:rPr lang="en-US" sz="2800" dirty="0" smtClean="0">
                <a:latin typeface="Georgia" panose="02040502050405020303" pitchFamily="18" charset="0"/>
              </a:rPr>
              <a:t> </a:t>
            </a:r>
            <a:r>
              <a:rPr lang="en-US" sz="2800" dirty="0" err="1" smtClean="0">
                <a:latin typeface="Georgia" panose="02040502050405020303" pitchFamily="18" charset="0"/>
              </a:rPr>
              <a:t>neue</a:t>
            </a:r>
            <a:r>
              <a:rPr lang="en-US" sz="2800" dirty="0" smtClean="0">
                <a:latin typeface="Georgia" panose="02040502050405020303" pitchFamily="18" charset="0"/>
              </a:rPr>
              <a:t> </a:t>
            </a:r>
            <a:r>
              <a:rPr lang="en-US" sz="2800" dirty="0" err="1" smtClean="0">
                <a:latin typeface="Georgia" panose="02040502050405020303" pitchFamily="18" charset="0"/>
              </a:rPr>
              <a:t>Kollegen</a:t>
            </a:r>
            <a:endParaRPr lang="en-US" sz="2800" dirty="0">
              <a:latin typeface="Georgia" panose="02040502050405020303" pitchFamily="18" charset="0"/>
            </a:endParaRPr>
          </a:p>
          <a:p>
            <a:pPr fontAlgn="base"/>
            <a:endParaRPr lang="en-US" sz="2800" dirty="0" smtClean="0">
              <a:latin typeface="Georgia" panose="02040502050405020303" pitchFamily="18" charset="0"/>
            </a:endParaRPr>
          </a:p>
          <a:p>
            <a:pPr fontAlgn="base"/>
            <a:r>
              <a:rPr lang="en-US" sz="2800" dirty="0" smtClean="0">
                <a:latin typeface="Georgia" panose="02040502050405020303" pitchFamily="18" charset="0"/>
              </a:rPr>
              <a:t>-</a:t>
            </a:r>
            <a:r>
              <a:rPr lang="en-US" sz="2800" dirty="0" err="1" smtClean="0">
                <a:latin typeface="Georgia" panose="02040502050405020303" pitchFamily="18" charset="0"/>
              </a:rPr>
              <a:t>Elternsprechtag</a:t>
            </a:r>
            <a:r>
              <a:rPr lang="en-US" sz="2800" dirty="0" smtClean="0">
                <a:latin typeface="Georgia" panose="02040502050405020303" pitchFamily="18" charset="0"/>
              </a:rPr>
              <a:t> am </a:t>
            </a:r>
            <a:r>
              <a:rPr lang="en-US" sz="2800" dirty="0" err="1" smtClean="0">
                <a:latin typeface="Georgia" panose="02040502050405020303" pitchFamily="18" charset="0"/>
              </a:rPr>
              <a:t>Donnerstag</a:t>
            </a:r>
            <a:r>
              <a:rPr lang="en-US" sz="2800" dirty="0" smtClean="0">
                <a:latin typeface="Georgia" panose="02040502050405020303" pitchFamily="18" charset="0"/>
              </a:rPr>
              <a:t>, 21.11.24</a:t>
            </a:r>
          </a:p>
          <a:p>
            <a:pPr fontAlgn="base"/>
            <a:endParaRPr lang="en-US" sz="2800" dirty="0">
              <a:latin typeface="Georgia" panose="02040502050405020303" pitchFamily="18" charset="0"/>
            </a:endParaRPr>
          </a:p>
          <a:p>
            <a:pPr fontAlgn="base"/>
            <a:r>
              <a:rPr lang="en-US" sz="2800" dirty="0" smtClean="0">
                <a:latin typeface="Georgia" panose="02040502050405020303" pitchFamily="18" charset="0"/>
              </a:rPr>
              <a:t>-</a:t>
            </a:r>
            <a:r>
              <a:rPr lang="en-US" sz="2800" dirty="0" err="1" smtClean="0">
                <a:latin typeface="Georgia" panose="02040502050405020303" pitchFamily="18" charset="0"/>
              </a:rPr>
              <a:t>Fehlerindex</a:t>
            </a:r>
            <a:r>
              <a:rPr lang="en-US" sz="2800" dirty="0" smtClean="0">
                <a:latin typeface="Georgia" panose="02040502050405020303" pitchFamily="18" charset="0"/>
              </a:rPr>
              <a:t> </a:t>
            </a:r>
            <a:r>
              <a:rPr lang="en-US" sz="2800" dirty="0" err="1" smtClean="0">
                <a:latin typeface="Georgia" panose="02040502050405020303" pitchFamily="18" charset="0"/>
              </a:rPr>
              <a:t>zählt</a:t>
            </a:r>
            <a:r>
              <a:rPr lang="en-US" sz="2800" dirty="0" smtClean="0">
                <a:latin typeface="Georgia" panose="02040502050405020303" pitchFamily="18" charset="0"/>
              </a:rPr>
              <a:t> </a:t>
            </a:r>
            <a:r>
              <a:rPr lang="en-US" sz="2800" dirty="0" err="1" smtClean="0">
                <a:latin typeface="Georgia" panose="02040502050405020303" pitchFamily="18" charset="0"/>
              </a:rPr>
              <a:t>bei</a:t>
            </a:r>
            <a:r>
              <a:rPr lang="en-US" sz="2800" dirty="0" smtClean="0">
                <a:latin typeface="Georgia" panose="02040502050405020303" pitchFamily="18" charset="0"/>
              </a:rPr>
              <a:t> </a:t>
            </a:r>
            <a:r>
              <a:rPr lang="en-US" sz="2800" dirty="0" err="1" smtClean="0">
                <a:latin typeface="Georgia" panose="02040502050405020303" pitchFamily="18" charset="0"/>
              </a:rPr>
              <a:t>Arbeiten</a:t>
            </a:r>
            <a:endParaRPr lang="en-US" sz="2800" dirty="0">
              <a:latin typeface="Arial" panose="020B0604020202020204" pitchFamily="34" charset="0"/>
            </a:endParaRPr>
          </a:p>
        </p:txBody>
      </p:sp>
      <p:sp>
        <p:nvSpPr>
          <p:cNvPr id="3" name="Titel 2"/>
          <p:cNvSpPr>
            <a:spLocks noGrp="1"/>
          </p:cNvSpPr>
          <p:nvPr>
            <p:ph type="title"/>
          </p:nvPr>
        </p:nvSpPr>
        <p:spPr>
          <a:xfrm>
            <a:off x="518985" y="432487"/>
            <a:ext cx="10364451" cy="840260"/>
          </a:xfrm>
        </p:spPr>
        <p:txBody>
          <a:bodyPr/>
          <a:lstStyle/>
          <a:p>
            <a:r>
              <a:rPr lang="de-DE" b="1" dirty="0" smtClean="0">
                <a:solidFill>
                  <a:srgbClr val="FF0000"/>
                </a:solidFill>
              </a:rPr>
              <a:t>AKTUELLES</a:t>
            </a:r>
            <a:endParaRPr lang="de-DE" b="1" dirty="0">
              <a:solidFill>
                <a:srgbClr val="FF0000"/>
              </a:solidFill>
            </a:endParaRPr>
          </a:p>
        </p:txBody>
      </p:sp>
    </p:spTree>
    <p:extLst>
      <p:ext uri="{BB962C8B-B14F-4D97-AF65-F5344CB8AC3E}">
        <p14:creationId xmlns:p14="http://schemas.microsoft.com/office/powerpoint/2010/main" val="3914694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1588616" y="1173893"/>
            <a:ext cx="8711939" cy="877330"/>
          </a:xfrm>
          <a:prstGeom prst="rect">
            <a:avLst/>
          </a:prstGeom>
        </p:spPr>
      </p:pic>
      <p:sp>
        <p:nvSpPr>
          <p:cNvPr id="3" name="Rechteck 2"/>
          <p:cNvSpPr/>
          <p:nvPr/>
        </p:nvSpPr>
        <p:spPr>
          <a:xfrm>
            <a:off x="1094704" y="2261286"/>
            <a:ext cx="10100518" cy="3250121"/>
          </a:xfrm>
          <a:prstGeom prst="rect">
            <a:avLst/>
          </a:prstGeom>
        </p:spPr>
        <p:txBody>
          <a:bodyPr wrap="square">
            <a:spAutoFit/>
          </a:bodyPr>
          <a:lstStyle/>
          <a:p>
            <a:pPr marL="285750" lvl="0" indent="-285750">
              <a:spcBef>
                <a:spcPct val="20000"/>
              </a:spcBef>
              <a:buClr>
                <a:srgbClr val="F0A22E"/>
              </a:buClr>
              <a:buSzPct val="70000"/>
              <a:buFont typeface="Arial" panose="020B0604020202020204" pitchFamily="34" charset="0"/>
              <a:buChar char="•"/>
              <a:defRPr/>
            </a:pPr>
            <a:r>
              <a:rPr lang="de-DE" dirty="0" smtClean="0"/>
              <a:t>Ausbildung</a:t>
            </a:r>
            <a:endParaRPr lang="de-DE" dirty="0"/>
          </a:p>
          <a:p>
            <a:pPr marL="285750" lvl="0" indent="-285750">
              <a:spcBef>
                <a:spcPct val="20000"/>
              </a:spcBef>
              <a:buClr>
                <a:srgbClr val="F0A22E"/>
              </a:buClr>
              <a:buSzPct val="70000"/>
              <a:buFont typeface="Arial" panose="020B0604020202020204" pitchFamily="34" charset="0"/>
              <a:buChar char="•"/>
              <a:defRPr/>
            </a:pPr>
            <a:r>
              <a:rPr lang="de-DE" dirty="0" smtClean="0"/>
              <a:t>Weiterführende Schulen: </a:t>
            </a:r>
            <a:r>
              <a:rPr lang="de-DE" dirty="0" smtClean="0">
                <a:solidFill>
                  <a:srgbClr val="FF0000"/>
                </a:solidFill>
              </a:rPr>
              <a:t>Anmeldefristen und Aufnahmekriterien beachten!</a:t>
            </a:r>
          </a:p>
          <a:p>
            <a:pPr marL="285750" lvl="0" indent="-285750">
              <a:spcBef>
                <a:spcPct val="20000"/>
              </a:spcBef>
              <a:buClr>
                <a:srgbClr val="F0A22E"/>
              </a:buClr>
              <a:buSzPct val="70000"/>
              <a:buFont typeface="Arial" panose="020B0604020202020204" pitchFamily="34" charset="0"/>
              <a:buChar char="•"/>
              <a:defRPr/>
            </a:pPr>
            <a:r>
              <a:rPr lang="de-DE" dirty="0" smtClean="0"/>
              <a:t>Beratung durch Klassenlehrer, Stufenleitung, Frau Agostin und die Arbeitsagentur</a:t>
            </a:r>
            <a:endParaRPr lang="de-DE" dirty="0"/>
          </a:p>
          <a:p>
            <a:pPr lvl="0">
              <a:lnSpc>
                <a:spcPct val="100000"/>
              </a:lnSpc>
              <a:spcBef>
                <a:spcPct val="20000"/>
              </a:spcBef>
              <a:buClr>
                <a:srgbClr val="F0A22E"/>
              </a:buClr>
              <a:buSzPct val="70000"/>
              <a:buFontTx/>
              <a:buChar char="-"/>
              <a:defRPr/>
            </a:pPr>
            <a:endParaRPr lang="de-DE" dirty="0"/>
          </a:p>
          <a:p>
            <a:pPr lvl="0">
              <a:spcBef>
                <a:spcPct val="20000"/>
              </a:spcBef>
              <a:buClr>
                <a:srgbClr val="F0A22E"/>
              </a:buClr>
              <a:buSzPct val="70000"/>
              <a:defRPr/>
            </a:pPr>
            <a:r>
              <a:rPr lang="de-DE" sz="2400" b="1" dirty="0"/>
              <a:t>  Herzliche Einladung zu </a:t>
            </a:r>
            <a:r>
              <a:rPr lang="de-DE" sz="2400" b="1" dirty="0" smtClean="0"/>
              <a:t>unserem Informationsabend weiterführende Schulen</a:t>
            </a:r>
          </a:p>
          <a:p>
            <a:pPr lvl="0">
              <a:spcBef>
                <a:spcPct val="20000"/>
              </a:spcBef>
              <a:buClr>
                <a:srgbClr val="F0A22E"/>
              </a:buClr>
              <a:buSzPct val="70000"/>
              <a:defRPr/>
            </a:pPr>
            <a:endParaRPr lang="de-DE" sz="2400" b="1" dirty="0"/>
          </a:p>
          <a:p>
            <a:pPr lvl="0">
              <a:lnSpc>
                <a:spcPct val="100000"/>
              </a:lnSpc>
              <a:spcBef>
                <a:spcPct val="20000"/>
              </a:spcBef>
              <a:buClr>
                <a:srgbClr val="F0A22E"/>
              </a:buClr>
              <a:buSzPct val="70000"/>
              <a:buFontTx/>
              <a:buChar char="-"/>
              <a:defRPr/>
            </a:pPr>
            <a:r>
              <a:rPr lang="de-DE" dirty="0" smtClean="0"/>
              <a:t>-?????		Hessische </a:t>
            </a:r>
            <a:r>
              <a:rPr lang="de-DE" dirty="0"/>
              <a:t>Schulen </a:t>
            </a:r>
            <a:r>
              <a:rPr lang="de-DE" dirty="0" smtClean="0"/>
              <a:t>(MLS, KKS, HMS) BW-Schulen</a:t>
            </a:r>
            <a:endParaRPr lang="de-DE" dirty="0"/>
          </a:p>
          <a:p>
            <a:pPr lvl="0">
              <a:lnSpc>
                <a:spcPct val="100000"/>
              </a:lnSpc>
              <a:spcBef>
                <a:spcPct val="20000"/>
              </a:spcBef>
              <a:buClr>
                <a:srgbClr val="F0A22E"/>
              </a:buClr>
              <a:buSzPct val="70000"/>
              <a:buFontTx/>
              <a:buChar char="-"/>
              <a:defRPr/>
            </a:pPr>
            <a:endParaRPr lang="de-DE" dirty="0"/>
          </a:p>
          <a:p>
            <a:pPr lvl="0">
              <a:lnSpc>
                <a:spcPct val="100000"/>
              </a:lnSpc>
              <a:spcBef>
                <a:spcPct val="20000"/>
              </a:spcBef>
              <a:buClr>
                <a:srgbClr val="F0A22E"/>
              </a:buClr>
              <a:buSzPct val="70000"/>
              <a:buFontTx/>
              <a:buChar char="-"/>
              <a:defRPr/>
            </a:pPr>
            <a:r>
              <a:rPr lang="de-DE" dirty="0"/>
              <a:t>Zu </a:t>
            </a:r>
            <a:r>
              <a:rPr lang="de-DE" dirty="0" smtClean="0"/>
              <a:t>dieser </a:t>
            </a:r>
            <a:r>
              <a:rPr lang="de-DE" dirty="0"/>
              <a:t>Veranstaltungen bekommen Sie eine gesonderte </a:t>
            </a:r>
            <a:r>
              <a:rPr lang="de-DE" dirty="0" smtClean="0"/>
              <a:t>Einladung über </a:t>
            </a:r>
            <a:r>
              <a:rPr lang="de-DE" dirty="0" err="1" smtClean="0"/>
              <a:t>Lanis</a:t>
            </a:r>
            <a:endParaRPr lang="de-DE" dirty="0"/>
          </a:p>
        </p:txBody>
      </p:sp>
    </p:spTree>
    <p:extLst>
      <p:ext uri="{BB962C8B-B14F-4D97-AF65-F5344CB8AC3E}">
        <p14:creationId xmlns:p14="http://schemas.microsoft.com/office/powerpoint/2010/main" val="1627262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txBox="1">
            <a:spLocks/>
          </p:cNvSpPr>
          <p:nvPr/>
        </p:nvSpPr>
        <p:spPr>
          <a:xfrm>
            <a:off x="831478" y="1800164"/>
            <a:ext cx="10363826" cy="3424107"/>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lgn="ctr">
              <a:buNone/>
            </a:pPr>
            <a:endParaRPr lang="de-DE" dirty="0" smtClean="0"/>
          </a:p>
          <a:p>
            <a:pPr marL="0" indent="0" algn="ctr">
              <a:buNone/>
            </a:pPr>
            <a:endParaRPr lang="de-DE" dirty="0"/>
          </a:p>
          <a:p>
            <a:pPr marL="0" indent="0" algn="ctr">
              <a:buNone/>
            </a:pPr>
            <a:r>
              <a:rPr lang="de-DE" sz="3400" dirty="0" smtClean="0"/>
              <a:t>Vielen Dank für Ihr Interesse!</a:t>
            </a:r>
          </a:p>
          <a:p>
            <a:pPr marL="0" indent="0" algn="ctr">
              <a:buNone/>
            </a:pPr>
            <a:r>
              <a:rPr lang="de-DE" sz="3400" dirty="0" smtClean="0"/>
              <a:t>Wir sehen uns zur Abschlussfeier am 26.6.2025!</a:t>
            </a:r>
            <a:endParaRPr lang="de-DE" sz="3400"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026163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84360" y="1676280"/>
            <a:ext cx="6920248" cy="3170099"/>
          </a:xfrm>
          <a:prstGeom prst="rect">
            <a:avLst/>
          </a:prstGeom>
        </p:spPr>
        <p:txBody>
          <a:bodyPr wrap="square">
            <a:spAutoFit/>
          </a:bodyPr>
          <a:lstStyle/>
          <a:p>
            <a:pPr algn="ctr"/>
            <a:r>
              <a:rPr lang="de-DE" sz="4000" dirty="0" smtClean="0"/>
              <a:t>Berufsinfotag HMS im Frühjahr</a:t>
            </a:r>
          </a:p>
          <a:p>
            <a:pPr algn="ctr"/>
            <a:r>
              <a:rPr lang="de-DE" sz="4000" dirty="0" smtClean="0"/>
              <a:t>ODER</a:t>
            </a:r>
          </a:p>
          <a:p>
            <a:pPr algn="ctr"/>
            <a:r>
              <a:rPr lang="de-DE" sz="4000" dirty="0" smtClean="0">
                <a:solidFill>
                  <a:srgbClr val="FF0000"/>
                </a:solidFill>
              </a:rPr>
              <a:t>BERUFSINFORMATIONSTAG </a:t>
            </a:r>
          </a:p>
          <a:p>
            <a:pPr algn="ctr"/>
            <a:r>
              <a:rPr lang="de-DE" sz="4000" dirty="0" smtClean="0">
                <a:solidFill>
                  <a:srgbClr val="FF0000"/>
                </a:solidFill>
              </a:rPr>
              <a:t>bei uns an der HBS alle 2 Jahre</a:t>
            </a:r>
          </a:p>
          <a:p>
            <a:pPr algn="ctr"/>
            <a:r>
              <a:rPr lang="de-DE" sz="4000" dirty="0" smtClean="0">
                <a:solidFill>
                  <a:srgbClr val="FF0000"/>
                </a:solidFill>
              </a:rPr>
              <a:t>PFLICHTVERANSTALTUNGEN!!</a:t>
            </a:r>
            <a:endParaRPr lang="de-DE" sz="4000" dirty="0">
              <a:solidFill>
                <a:srgbClr val="FF0000"/>
              </a:solidFill>
            </a:endParaRPr>
          </a:p>
        </p:txBody>
      </p:sp>
    </p:spTree>
    <p:extLst>
      <p:ext uri="{BB962C8B-B14F-4D97-AF65-F5344CB8AC3E}">
        <p14:creationId xmlns:p14="http://schemas.microsoft.com/office/powerpoint/2010/main" val="408163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75382" y="299673"/>
            <a:ext cx="8186964" cy="507831"/>
          </a:xfrm>
          <a:prstGeom prst="rect">
            <a:avLst/>
          </a:prstGeom>
        </p:spPr>
        <p:txBody>
          <a:bodyPr wrap="square">
            <a:spAutoFit/>
          </a:bodyPr>
          <a:lstStyle/>
          <a:p>
            <a:pPr lvl="4"/>
            <a:endParaRPr lang="de-DE" sz="1600" dirty="0" smtClean="0"/>
          </a:p>
          <a:p>
            <a:pPr>
              <a:buClr>
                <a:srgbClr val="000000"/>
              </a:buClr>
              <a:buFont typeface="Arial" panose="020B0604020202020204" pitchFamily="34" charset="0"/>
              <a:buChar char="1"/>
            </a:pPr>
            <a:endParaRPr lang="de-DE" sz="1100" dirty="0">
              <a:solidFill>
                <a:srgbClr val="000000"/>
              </a:solidFill>
              <a:latin typeface="Arial" panose="020B0604020202020204" pitchFamily="34" charset="0"/>
            </a:endParaRPr>
          </a:p>
        </p:txBody>
      </p:sp>
      <p:pic>
        <p:nvPicPr>
          <p:cNvPr id="3" name="Grafik 2"/>
          <p:cNvPicPr>
            <a:picLocks noChangeAspect="1"/>
          </p:cNvPicPr>
          <p:nvPr/>
        </p:nvPicPr>
        <p:blipFill>
          <a:blip r:embed="rId2"/>
          <a:stretch>
            <a:fillRect/>
          </a:stretch>
        </p:blipFill>
        <p:spPr>
          <a:xfrm>
            <a:off x="2080639" y="1115750"/>
            <a:ext cx="5968576" cy="2595033"/>
          </a:xfrm>
          <a:prstGeom prst="rect">
            <a:avLst/>
          </a:prstGeom>
        </p:spPr>
      </p:pic>
    </p:spTree>
    <p:extLst>
      <p:ext uri="{BB962C8B-B14F-4D97-AF65-F5344CB8AC3E}">
        <p14:creationId xmlns:p14="http://schemas.microsoft.com/office/powerpoint/2010/main" val="279671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76442"/>
            <a:ext cx="8596668" cy="1320800"/>
          </a:xfrm>
        </p:spPr>
        <p:txBody>
          <a:bodyPr/>
          <a:lstStyle/>
          <a:p>
            <a:r>
              <a:rPr lang="de-DE" dirty="0"/>
              <a:t>Aktuelles aus dem Schulbetrieb</a:t>
            </a:r>
          </a:p>
        </p:txBody>
      </p:sp>
      <p:sp>
        <p:nvSpPr>
          <p:cNvPr id="3" name="Inhaltsplatzhalter 2"/>
          <p:cNvSpPr>
            <a:spLocks noGrp="1"/>
          </p:cNvSpPr>
          <p:nvPr>
            <p:ph idx="1"/>
          </p:nvPr>
        </p:nvSpPr>
        <p:spPr>
          <a:xfrm>
            <a:off x="677334" y="1630083"/>
            <a:ext cx="8596668" cy="3880773"/>
          </a:xfrm>
        </p:spPr>
        <p:txBody>
          <a:bodyPr vert="horz" lIns="91440" tIns="45720" rIns="91440" bIns="45720" rtlCol="0" anchor="t">
            <a:noAutofit/>
          </a:bodyPr>
          <a:lstStyle/>
          <a:p>
            <a:pPr marL="0" indent="0">
              <a:buNone/>
            </a:pPr>
            <a:r>
              <a:rPr lang="de-DE" sz="2400" b="1" dirty="0"/>
              <a:t>Neue Regelungen auf dem Schulgelände</a:t>
            </a:r>
            <a:r>
              <a:rPr lang="de-DE" sz="2400" dirty="0"/>
              <a:t>: </a:t>
            </a:r>
          </a:p>
          <a:p>
            <a:pPr marL="0" indent="0">
              <a:buNone/>
            </a:pPr>
            <a:endParaRPr lang="de-DE" sz="2400" dirty="0"/>
          </a:p>
          <a:p>
            <a:pPr marL="0" indent="0">
              <a:buNone/>
            </a:pPr>
            <a:r>
              <a:rPr lang="de-DE" sz="2400" dirty="0"/>
              <a:t>Handygaragen</a:t>
            </a:r>
          </a:p>
          <a:p>
            <a:pPr marL="0" indent="0">
              <a:buNone/>
            </a:pPr>
            <a:endParaRPr lang="de-DE" sz="2400" dirty="0"/>
          </a:p>
          <a:p>
            <a:pPr marL="0" indent="0">
              <a:buNone/>
            </a:pPr>
            <a:r>
              <a:rPr lang="de-DE" sz="2400" dirty="0"/>
              <a:t>Jahrgangszuweisung Toiletten </a:t>
            </a:r>
          </a:p>
          <a:p>
            <a:pPr marL="0" indent="0">
              <a:buNone/>
            </a:pPr>
            <a:endParaRPr lang="de-DE" sz="2400" dirty="0"/>
          </a:p>
          <a:p>
            <a:pPr marL="0" indent="0">
              <a:buNone/>
            </a:pPr>
            <a:r>
              <a:rPr lang="de-DE" sz="2400" dirty="0"/>
              <a:t>E-Scooter / E-Bikes</a:t>
            </a:r>
          </a:p>
        </p:txBody>
      </p:sp>
      <p:pic>
        <p:nvPicPr>
          <p:cNvPr id="4" name="Grafik 3" descr="Ein Bild, das Transport, Rad, Reifen, Autoteile enthält.&#10;&#10;Beschreibung automatisch generiert.">
            <a:extLst>
              <a:ext uri="{FF2B5EF4-FFF2-40B4-BE49-F238E27FC236}">
                <a16:creationId xmlns:a16="http://schemas.microsoft.com/office/drawing/2014/main" id="{9B8FEB81-1A40-2805-D998-DB9C3BB852E7}"/>
              </a:ext>
            </a:extLst>
          </p:cNvPr>
          <p:cNvPicPr>
            <a:picLocks noChangeAspect="1"/>
          </p:cNvPicPr>
          <p:nvPr/>
        </p:nvPicPr>
        <p:blipFill>
          <a:blip r:embed="rId2"/>
          <a:stretch>
            <a:fillRect/>
          </a:stretch>
        </p:blipFill>
        <p:spPr>
          <a:xfrm>
            <a:off x="4178117" y="4629338"/>
            <a:ext cx="2609850" cy="1752600"/>
          </a:xfrm>
          <a:prstGeom prst="rect">
            <a:avLst/>
          </a:prstGeom>
        </p:spPr>
      </p:pic>
      <p:pic>
        <p:nvPicPr>
          <p:cNvPr id="5" name="Grafik 4" descr="Ein Bild, das Person, Kleidung, Im Haus, Tisch enthält.&#10;&#10;Beschreibung automatisch generiert.">
            <a:extLst>
              <a:ext uri="{FF2B5EF4-FFF2-40B4-BE49-F238E27FC236}">
                <a16:creationId xmlns:a16="http://schemas.microsoft.com/office/drawing/2014/main" id="{2B78F2CB-8F4C-BB3A-D9C6-56551B8A18A6}"/>
              </a:ext>
            </a:extLst>
          </p:cNvPr>
          <p:cNvPicPr>
            <a:picLocks noChangeAspect="1"/>
          </p:cNvPicPr>
          <p:nvPr/>
        </p:nvPicPr>
        <p:blipFill>
          <a:blip r:embed="rId3"/>
          <a:stretch>
            <a:fillRect/>
          </a:stretch>
        </p:blipFill>
        <p:spPr>
          <a:xfrm>
            <a:off x="7214070" y="2106605"/>
            <a:ext cx="3523527" cy="2396442"/>
          </a:xfrm>
          <a:prstGeom prst="rect">
            <a:avLst/>
          </a:prstGeom>
        </p:spPr>
      </p:pic>
    </p:spTree>
    <p:extLst>
      <p:ext uri="{BB962C8B-B14F-4D97-AF65-F5344CB8AC3E}">
        <p14:creationId xmlns:p14="http://schemas.microsoft.com/office/powerpoint/2010/main" val="1514992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Abschlussprüfungen</a:t>
            </a:r>
            <a:endParaRPr lang="de-DE" dirty="0"/>
          </a:p>
        </p:txBody>
      </p:sp>
      <p:sp>
        <p:nvSpPr>
          <p:cNvPr id="3" name="Textplatzhalter 2"/>
          <p:cNvSpPr>
            <a:spLocks noGrp="1"/>
          </p:cNvSpPr>
          <p:nvPr>
            <p:ph type="body" idx="1"/>
          </p:nvPr>
        </p:nvSpPr>
        <p:spPr/>
        <p:txBody>
          <a:bodyPr/>
          <a:lstStyle/>
          <a:p>
            <a:r>
              <a:rPr lang="de-DE" dirty="0" smtClean="0"/>
              <a:t>Präsentationsprüfung</a:t>
            </a:r>
            <a:endParaRPr lang="de-DE" dirty="0"/>
          </a:p>
        </p:txBody>
      </p:sp>
      <p:sp>
        <p:nvSpPr>
          <p:cNvPr id="4" name="Textplatzhalter 3"/>
          <p:cNvSpPr>
            <a:spLocks noGrp="1"/>
          </p:cNvSpPr>
          <p:nvPr>
            <p:ph type="body" sz="quarter" idx="3"/>
          </p:nvPr>
        </p:nvSpPr>
        <p:spPr/>
        <p:txBody>
          <a:bodyPr/>
          <a:lstStyle/>
          <a:p>
            <a:r>
              <a:rPr lang="de-DE" dirty="0" smtClean="0"/>
              <a:t>Schriftliche Abschlussprüfung</a:t>
            </a:r>
            <a:endParaRPr lang="de-DE" dirty="0"/>
          </a:p>
        </p:txBody>
      </p:sp>
      <p:sp>
        <p:nvSpPr>
          <p:cNvPr id="5" name="Inhaltsplatzhalter 4"/>
          <p:cNvSpPr>
            <a:spLocks noGrp="1"/>
          </p:cNvSpPr>
          <p:nvPr>
            <p:ph sz="quarter" idx="13"/>
          </p:nvPr>
        </p:nvSpPr>
        <p:spPr/>
        <p:txBody>
          <a:bodyPr/>
          <a:lstStyle/>
          <a:p>
            <a:r>
              <a:rPr lang="de-DE" dirty="0" smtClean="0"/>
              <a:t>Hausarbeit </a:t>
            </a:r>
          </a:p>
          <a:p>
            <a:r>
              <a:rPr lang="de-DE" dirty="0" smtClean="0"/>
              <a:t>Präsentation</a:t>
            </a:r>
            <a:endParaRPr lang="de-DE" dirty="0"/>
          </a:p>
        </p:txBody>
      </p:sp>
      <p:sp>
        <p:nvSpPr>
          <p:cNvPr id="6" name="Inhaltsplatzhalter 5"/>
          <p:cNvSpPr>
            <a:spLocks noGrp="1"/>
          </p:cNvSpPr>
          <p:nvPr>
            <p:ph sz="quarter" idx="14"/>
          </p:nvPr>
        </p:nvSpPr>
        <p:spPr/>
        <p:txBody>
          <a:bodyPr/>
          <a:lstStyle/>
          <a:p>
            <a:r>
              <a:rPr lang="de-DE" dirty="0" smtClean="0"/>
              <a:t>Deutsch</a:t>
            </a:r>
          </a:p>
          <a:p>
            <a:r>
              <a:rPr lang="de-DE" dirty="0" smtClean="0"/>
              <a:t>Mathematik</a:t>
            </a:r>
          </a:p>
          <a:p>
            <a:r>
              <a:rPr lang="de-DE" dirty="0" smtClean="0"/>
              <a:t>Englisch</a:t>
            </a:r>
            <a:endParaRPr lang="de-DE" dirty="0"/>
          </a:p>
        </p:txBody>
      </p:sp>
    </p:spTree>
    <p:extLst>
      <p:ext uri="{BB962C8B-B14F-4D97-AF65-F5344CB8AC3E}">
        <p14:creationId xmlns:p14="http://schemas.microsoft.com/office/powerpoint/2010/main" val="3351792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Präsentationsprüfungen</a:t>
            </a:r>
            <a:br>
              <a:rPr lang="de-DE" dirty="0"/>
            </a:br>
            <a:r>
              <a:rPr lang="de-DE" dirty="0"/>
              <a:t>Termine </a:t>
            </a:r>
            <a:r>
              <a:rPr lang="de-DE" dirty="0" smtClean="0"/>
              <a:t>2024/2025</a:t>
            </a:r>
            <a:endParaRPr lang="de-DE" dirty="0"/>
          </a:p>
        </p:txBody>
      </p:sp>
      <p:sp>
        <p:nvSpPr>
          <p:cNvPr id="3" name="Inhaltsplatzhalter 2"/>
          <p:cNvSpPr>
            <a:spLocks noGrp="1"/>
          </p:cNvSpPr>
          <p:nvPr>
            <p:ph sz="quarter" idx="13"/>
          </p:nvPr>
        </p:nvSpPr>
        <p:spPr>
          <a:xfrm>
            <a:off x="913774" y="2367092"/>
            <a:ext cx="9350688" cy="4059466"/>
          </a:xfrm>
        </p:spPr>
        <p:txBody>
          <a:bodyPr>
            <a:normAutofit/>
          </a:bodyPr>
          <a:lstStyle/>
          <a:p>
            <a:r>
              <a:rPr lang="de-DE" sz="2400" dirty="0"/>
              <a:t>Abgabe der Themen: 	</a:t>
            </a:r>
            <a:r>
              <a:rPr lang="de-DE" sz="2400" b="1" dirty="0" smtClean="0">
                <a:solidFill>
                  <a:srgbClr val="FF0000"/>
                </a:solidFill>
              </a:rPr>
              <a:t>2.10.2024</a:t>
            </a:r>
            <a:r>
              <a:rPr lang="de-DE" sz="2400" b="1" dirty="0">
                <a:solidFill>
                  <a:srgbClr val="FF0000"/>
                </a:solidFill>
              </a:rPr>
              <a:t>	- 12 Uhr (!)</a:t>
            </a:r>
          </a:p>
          <a:p>
            <a:endParaRPr lang="de-DE" sz="2400" b="1" dirty="0">
              <a:solidFill>
                <a:srgbClr val="FF0000"/>
              </a:solidFill>
            </a:endParaRPr>
          </a:p>
          <a:p>
            <a:r>
              <a:rPr lang="de-DE" sz="2400" dirty="0"/>
              <a:t>Abgabe der Hausarbeit:	</a:t>
            </a:r>
            <a:r>
              <a:rPr lang="de-DE" sz="2400" b="1" dirty="0" smtClean="0">
                <a:solidFill>
                  <a:srgbClr val="FF0000"/>
                </a:solidFill>
              </a:rPr>
              <a:t>14.11.2024</a:t>
            </a:r>
            <a:r>
              <a:rPr lang="de-DE" sz="2400" b="1" dirty="0">
                <a:solidFill>
                  <a:srgbClr val="FF0000"/>
                </a:solidFill>
              </a:rPr>
              <a:t>	- 12 Uhr (!)</a:t>
            </a:r>
          </a:p>
          <a:p>
            <a:endParaRPr lang="de-DE" sz="2400" b="1" dirty="0">
              <a:solidFill>
                <a:srgbClr val="FF0000"/>
              </a:solidFill>
            </a:endParaRPr>
          </a:p>
          <a:p>
            <a:r>
              <a:rPr lang="de-DE" sz="2400" dirty="0"/>
              <a:t>Präsentationen:	</a:t>
            </a:r>
            <a:r>
              <a:rPr lang="de-DE" sz="2400" dirty="0" smtClean="0"/>
              <a:t>	</a:t>
            </a:r>
            <a:r>
              <a:rPr lang="de-DE" sz="2400" b="1" dirty="0" smtClean="0">
                <a:solidFill>
                  <a:srgbClr val="FF0000"/>
                </a:solidFill>
              </a:rPr>
              <a:t>27.11.2024</a:t>
            </a:r>
            <a:endParaRPr lang="de-DE" sz="2400" b="1" dirty="0">
              <a:solidFill>
                <a:srgbClr val="FF0000"/>
              </a:solidFill>
            </a:endParaRPr>
          </a:p>
        </p:txBody>
      </p:sp>
      <p:pic>
        <p:nvPicPr>
          <p:cNvPr id="6"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32150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3149" y="247814"/>
            <a:ext cx="10364451" cy="1596177"/>
          </a:xfrm>
        </p:spPr>
        <p:txBody>
          <a:bodyPr/>
          <a:lstStyle/>
          <a:p>
            <a:r>
              <a:rPr lang="de-DE" dirty="0"/>
              <a:t>Fach- und Themenwahl</a:t>
            </a:r>
          </a:p>
        </p:txBody>
      </p:sp>
      <p:sp>
        <p:nvSpPr>
          <p:cNvPr id="3" name="Inhaltsplatzhalter 2"/>
          <p:cNvSpPr>
            <a:spLocks noGrp="1"/>
          </p:cNvSpPr>
          <p:nvPr>
            <p:ph sz="quarter" idx="13"/>
          </p:nvPr>
        </p:nvSpPr>
        <p:spPr>
          <a:xfrm>
            <a:off x="234151" y="1843991"/>
            <a:ext cx="5106026" cy="3424107"/>
          </a:xfrm>
        </p:spPr>
        <p:txBody>
          <a:bodyPr>
            <a:normAutofit/>
          </a:bodyPr>
          <a:lstStyle/>
          <a:p>
            <a:pPr marL="0" indent="0">
              <a:buNone/>
            </a:pPr>
            <a:r>
              <a:rPr lang="de-DE" sz="1700" dirty="0"/>
              <a:t>Beratungshilfen </a:t>
            </a:r>
            <a:r>
              <a:rPr lang="de-DE" sz="1700" dirty="0" smtClean="0"/>
              <a:t>zur </a:t>
            </a:r>
            <a:r>
              <a:rPr lang="de-DE" sz="1700" dirty="0" err="1" smtClean="0"/>
              <a:t>Fachwahl</a:t>
            </a:r>
            <a:endParaRPr lang="de-DE" sz="1700" dirty="0" smtClean="0"/>
          </a:p>
          <a:p>
            <a:r>
              <a:rPr lang="de-DE" sz="1700" dirty="0" smtClean="0"/>
              <a:t>Keine </a:t>
            </a:r>
            <a:r>
              <a:rPr lang="de-DE" sz="1700" dirty="0"/>
              <a:t>Wahl der schriftlichen </a:t>
            </a:r>
            <a:r>
              <a:rPr lang="de-DE" sz="1700" dirty="0" smtClean="0"/>
              <a:t>Prüfungsfächer (Deutsch, Englisch, Mathematik)</a:t>
            </a:r>
            <a:endParaRPr lang="de-DE" sz="1700" dirty="0"/>
          </a:p>
          <a:p>
            <a:r>
              <a:rPr lang="de-DE" sz="1700" dirty="0" smtClean="0"/>
              <a:t>Fach </a:t>
            </a:r>
            <a:r>
              <a:rPr lang="de-DE" sz="1700" dirty="0"/>
              <a:t>der Jahrgangsstufe 10</a:t>
            </a:r>
          </a:p>
          <a:p>
            <a:r>
              <a:rPr lang="de-DE" sz="1700" dirty="0" smtClean="0"/>
              <a:t>Berücksichtigung </a:t>
            </a:r>
            <a:r>
              <a:rPr lang="de-DE" sz="1700" dirty="0"/>
              <a:t>der Interessenlage</a:t>
            </a:r>
          </a:p>
          <a:p>
            <a:r>
              <a:rPr lang="de-DE" sz="1700" dirty="0" smtClean="0"/>
              <a:t>Berücksichtigung </a:t>
            </a:r>
            <a:r>
              <a:rPr lang="de-DE" sz="1700" dirty="0"/>
              <a:t>der besonderen </a:t>
            </a:r>
            <a:r>
              <a:rPr lang="de-DE" sz="1700" dirty="0" smtClean="0"/>
              <a:t>Fähigkeiten und </a:t>
            </a:r>
            <a:r>
              <a:rPr lang="de-DE" sz="1700" dirty="0"/>
              <a:t>Fertigkeiten im Fach</a:t>
            </a:r>
          </a:p>
          <a:p>
            <a:endParaRPr lang="de-DE" sz="1700" dirty="0" smtClean="0"/>
          </a:p>
          <a:p>
            <a:endParaRPr lang="de-DE" dirty="0"/>
          </a:p>
        </p:txBody>
      </p:sp>
      <p:sp>
        <p:nvSpPr>
          <p:cNvPr id="4" name="Inhaltsplatzhalter 3"/>
          <p:cNvSpPr>
            <a:spLocks noGrp="1"/>
          </p:cNvSpPr>
          <p:nvPr>
            <p:ph sz="quarter" idx="14"/>
          </p:nvPr>
        </p:nvSpPr>
        <p:spPr>
          <a:xfrm>
            <a:off x="5510578" y="1716178"/>
            <a:ext cx="6225746" cy="4495024"/>
          </a:xfrm>
        </p:spPr>
        <p:txBody>
          <a:bodyPr>
            <a:normAutofit fontScale="92500" lnSpcReduction="20000"/>
          </a:bodyPr>
          <a:lstStyle/>
          <a:p>
            <a:pPr marL="0" indent="0">
              <a:buNone/>
            </a:pPr>
            <a:r>
              <a:rPr lang="de-DE" dirty="0" smtClean="0"/>
              <a:t>Beratungshilfen zur Themenwahl</a:t>
            </a:r>
          </a:p>
          <a:p>
            <a:r>
              <a:rPr lang="de-DE" dirty="0" smtClean="0"/>
              <a:t>Entspricht </a:t>
            </a:r>
            <a:r>
              <a:rPr lang="de-DE" dirty="0"/>
              <a:t>das Thema den Ansprüchen der</a:t>
            </a:r>
          </a:p>
          <a:p>
            <a:pPr marL="0" indent="0">
              <a:buNone/>
            </a:pPr>
            <a:r>
              <a:rPr lang="de-DE" dirty="0" smtClean="0"/>
              <a:t>     Jahrgangsstufe </a:t>
            </a:r>
            <a:r>
              <a:rPr lang="de-DE" dirty="0"/>
              <a:t>10?</a:t>
            </a:r>
          </a:p>
          <a:p>
            <a:r>
              <a:rPr lang="de-DE" dirty="0" smtClean="0"/>
              <a:t>Sensibilisierung </a:t>
            </a:r>
            <a:r>
              <a:rPr lang="de-DE" dirty="0"/>
              <a:t>für mögliche Überforderung</a:t>
            </a:r>
          </a:p>
          <a:p>
            <a:r>
              <a:rPr lang="de-DE" dirty="0" smtClean="0"/>
              <a:t>Sensibilisierung </a:t>
            </a:r>
            <a:r>
              <a:rPr lang="de-DE" dirty="0"/>
              <a:t>für mögliche Unterforderung</a:t>
            </a:r>
          </a:p>
          <a:p>
            <a:r>
              <a:rPr lang="de-DE" dirty="0" smtClean="0"/>
              <a:t>Hilfen </a:t>
            </a:r>
            <a:r>
              <a:rPr lang="de-DE" dirty="0"/>
              <a:t>bei der Formulierung des Themas</a:t>
            </a:r>
          </a:p>
          <a:p>
            <a:r>
              <a:rPr lang="de-DE" dirty="0" smtClean="0"/>
              <a:t>Hilfen </a:t>
            </a:r>
            <a:r>
              <a:rPr lang="de-DE" dirty="0"/>
              <a:t>bei der Eingrenzung des Themas</a:t>
            </a:r>
          </a:p>
          <a:p>
            <a:r>
              <a:rPr lang="de-DE" dirty="0" smtClean="0"/>
              <a:t>Welche </a:t>
            </a:r>
            <a:r>
              <a:rPr lang="de-DE" dirty="0"/>
              <a:t>Medien (Schulbücher, Modelle, Bilder, Folien, Schautafeln, ... ) </a:t>
            </a:r>
            <a:r>
              <a:rPr lang="de-DE" dirty="0" smtClean="0"/>
              <a:t>könnten wichtig sein?</a:t>
            </a:r>
            <a:endParaRPr lang="de-DE" dirty="0"/>
          </a:p>
          <a:p>
            <a:r>
              <a:rPr lang="de-DE" dirty="0" smtClean="0"/>
              <a:t>Vereinbarungen </a:t>
            </a:r>
            <a:r>
              <a:rPr lang="de-DE" dirty="0"/>
              <a:t>zur Vorlage eines </a:t>
            </a:r>
            <a:r>
              <a:rPr lang="de-DE" dirty="0" smtClean="0"/>
              <a:t>Gliederungs-Konzepts </a:t>
            </a:r>
            <a:r>
              <a:rPr lang="de-DE" dirty="0"/>
              <a:t>zur Themengenehmigung</a:t>
            </a:r>
          </a:p>
          <a:p>
            <a:endParaRPr lang="de-DE" dirty="0"/>
          </a:p>
        </p:txBody>
      </p:sp>
      <p:pic>
        <p:nvPicPr>
          <p:cNvPr id="7"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265911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Genehmigungsantrag</a:t>
            </a:r>
          </a:p>
        </p:txBody>
      </p:sp>
      <p:sp>
        <p:nvSpPr>
          <p:cNvPr id="3" name="Inhaltsplatzhalter 2"/>
          <p:cNvSpPr>
            <a:spLocks noGrp="1"/>
          </p:cNvSpPr>
          <p:nvPr>
            <p:ph sz="quarter" idx="13"/>
          </p:nvPr>
        </p:nvSpPr>
        <p:spPr>
          <a:xfrm>
            <a:off x="913775" y="2095243"/>
            <a:ext cx="10363826" cy="3424107"/>
          </a:xfrm>
        </p:spPr>
        <p:txBody>
          <a:bodyPr/>
          <a:lstStyle/>
          <a:p>
            <a:r>
              <a:rPr lang="de-DE" dirty="0" smtClean="0"/>
              <a:t>Die Schülerinnen und Schüler kümmern sich selbständig darum, bei welchem Lehrer sie die Prüfung machen können</a:t>
            </a:r>
          </a:p>
          <a:p>
            <a:r>
              <a:rPr lang="de-DE" dirty="0" smtClean="0"/>
              <a:t>Vor Abgabe des Antrags müssen zwei Beratungstermine mit dem Prüfer stattgefunden haben</a:t>
            </a:r>
          </a:p>
          <a:p>
            <a:r>
              <a:rPr lang="de-DE" dirty="0" smtClean="0"/>
              <a:t>Der Antrag mit Gliederungskonzept muss bis zum </a:t>
            </a:r>
            <a:r>
              <a:rPr lang="de-DE" dirty="0" smtClean="0">
                <a:solidFill>
                  <a:srgbClr val="FF0000"/>
                </a:solidFill>
              </a:rPr>
              <a:t>2.10.2024</a:t>
            </a:r>
            <a:r>
              <a:rPr lang="de-DE" dirty="0" smtClean="0"/>
              <a:t> ( </a:t>
            </a:r>
            <a:r>
              <a:rPr lang="de-DE" dirty="0" smtClean="0">
                <a:solidFill>
                  <a:srgbClr val="FF0000"/>
                </a:solidFill>
              </a:rPr>
              <a:t>12 Uhr </a:t>
            </a:r>
            <a:r>
              <a:rPr lang="de-DE" dirty="0" smtClean="0"/>
              <a:t>) bei der Stufenleiterin bzw. im Schülersekretariat ABGEGEBEN WERDEN</a:t>
            </a:r>
          </a:p>
          <a:p>
            <a:r>
              <a:rPr lang="de-DE" dirty="0" smtClean="0"/>
              <a:t>Die Schülerin/der Schüler erhält bis </a:t>
            </a:r>
            <a:r>
              <a:rPr lang="de-DE" dirty="0" smtClean="0">
                <a:solidFill>
                  <a:srgbClr val="FF0000"/>
                </a:solidFill>
              </a:rPr>
              <a:t>10.10.</a:t>
            </a:r>
            <a:r>
              <a:rPr lang="de-DE" dirty="0" smtClean="0"/>
              <a:t> eine Kopie der Genehmigung des Themas </a:t>
            </a:r>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175417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4279" y="581941"/>
            <a:ext cx="10364451" cy="1596177"/>
          </a:xfrm>
        </p:spPr>
        <p:txBody>
          <a:bodyPr>
            <a:normAutofit/>
          </a:bodyPr>
          <a:lstStyle/>
          <a:p>
            <a:r>
              <a:rPr lang="de-DE" sz="3200" dirty="0" smtClean="0"/>
              <a:t>Anforderungen an die Hausarbeit (Teil I)</a:t>
            </a:r>
            <a:endParaRPr lang="de-DE" sz="3200" dirty="0"/>
          </a:p>
        </p:txBody>
      </p:sp>
      <p:sp>
        <p:nvSpPr>
          <p:cNvPr id="3" name="Inhaltsplatzhalter 2"/>
          <p:cNvSpPr>
            <a:spLocks noGrp="1"/>
          </p:cNvSpPr>
          <p:nvPr>
            <p:ph sz="quarter" idx="13"/>
          </p:nvPr>
        </p:nvSpPr>
        <p:spPr>
          <a:xfrm>
            <a:off x="913774" y="1792224"/>
            <a:ext cx="10363826" cy="3998975"/>
          </a:xfrm>
        </p:spPr>
        <p:txBody>
          <a:bodyPr>
            <a:normAutofit fontScale="70000" lnSpcReduction="20000"/>
          </a:bodyPr>
          <a:lstStyle/>
          <a:p>
            <a:pPr marL="0" indent="0">
              <a:buNone/>
            </a:pPr>
            <a:r>
              <a:rPr lang="de-DE" b="1" dirty="0" smtClean="0"/>
              <a:t>Inhaltlicher </a:t>
            </a:r>
            <a:r>
              <a:rPr lang="de-DE" b="1" dirty="0"/>
              <a:t>Schwerpunkt</a:t>
            </a:r>
          </a:p>
          <a:p>
            <a:r>
              <a:rPr lang="de-DE" dirty="0" smtClean="0"/>
              <a:t>Klares </a:t>
            </a:r>
            <a:r>
              <a:rPr lang="de-DE" dirty="0"/>
              <a:t>Gliederungskonzept (z.B. Einleitung, Hauptteil, Schluss)</a:t>
            </a:r>
          </a:p>
          <a:p>
            <a:r>
              <a:rPr lang="de-DE" dirty="0" smtClean="0"/>
              <a:t>Herausarbeiten </a:t>
            </a:r>
            <a:r>
              <a:rPr lang="de-DE" dirty="0"/>
              <a:t>des Themas mit genauer Fragestellung</a:t>
            </a:r>
          </a:p>
          <a:p>
            <a:r>
              <a:rPr lang="de-DE" dirty="0" smtClean="0"/>
              <a:t>Überlegter </a:t>
            </a:r>
            <a:r>
              <a:rPr lang="de-DE" dirty="0"/>
              <a:t>Umgang mit Zitaten und Materialien (Auswahl und inhaltliche Einbettung)</a:t>
            </a:r>
          </a:p>
          <a:p>
            <a:r>
              <a:rPr lang="de-DE" dirty="0" smtClean="0"/>
              <a:t>Gewichtung </a:t>
            </a:r>
            <a:r>
              <a:rPr lang="de-DE" dirty="0"/>
              <a:t>von Informationen nach ihrer Bedeutung für das Thema und entsprechende Darstellungsweise </a:t>
            </a:r>
            <a:br>
              <a:rPr lang="de-DE" dirty="0"/>
            </a:br>
            <a:r>
              <a:rPr lang="de-DE" dirty="0" smtClean="0"/>
              <a:t>(sinnvolle </a:t>
            </a:r>
            <a:r>
              <a:rPr lang="de-DE" dirty="0"/>
              <a:t>Reihenfolge)</a:t>
            </a:r>
          </a:p>
          <a:p>
            <a:pPr marL="0" indent="0">
              <a:buNone/>
            </a:pPr>
            <a:endParaRPr lang="de-DE" dirty="0"/>
          </a:p>
          <a:p>
            <a:pPr marL="0" indent="0">
              <a:buNone/>
            </a:pPr>
            <a:r>
              <a:rPr lang="de-DE" b="1" dirty="0"/>
              <a:t>Sprachlicher Schwerpunkt</a:t>
            </a:r>
            <a:endParaRPr lang="de-DE" dirty="0"/>
          </a:p>
          <a:p>
            <a:r>
              <a:rPr lang="de-DE" dirty="0" smtClean="0"/>
              <a:t>Klarer</a:t>
            </a:r>
            <a:r>
              <a:rPr lang="de-DE" dirty="0"/>
              <a:t>, verständlicher Ausdruck</a:t>
            </a:r>
          </a:p>
          <a:p>
            <a:r>
              <a:rPr lang="de-DE" dirty="0" smtClean="0"/>
              <a:t>Verwendung </a:t>
            </a:r>
            <a:r>
              <a:rPr lang="de-DE" dirty="0"/>
              <a:t>eines dem Thema angemessenen Sprachstils (auch fachsprachliche Anteile )</a:t>
            </a:r>
          </a:p>
          <a:p>
            <a:r>
              <a:rPr lang="de-DE" dirty="0" smtClean="0"/>
              <a:t>Sicherer </a:t>
            </a:r>
            <a:r>
              <a:rPr lang="de-DE" dirty="0"/>
              <a:t>Umgang mit Materialien und benutzten Texten (z.B. korrektes Zitieren und sprachliche Einbettung )</a:t>
            </a:r>
          </a:p>
          <a:p>
            <a:r>
              <a:rPr lang="de-DE" dirty="0" smtClean="0"/>
              <a:t>Sprachliche </a:t>
            </a:r>
            <a:r>
              <a:rPr lang="de-DE" dirty="0"/>
              <a:t>Korrektheit (Grammatik, Orthographie, Zeichensetzung)</a:t>
            </a:r>
          </a:p>
          <a:p>
            <a:pPr marL="0" indent="0">
              <a:buNone/>
            </a:pPr>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22412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opfen">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TM04033925[[fn=Tropfen]]</Template>
  <TotalTime>0</TotalTime>
  <Words>801</Words>
  <Application>Microsoft Office PowerPoint</Application>
  <PresentationFormat>Breitbild</PresentationFormat>
  <Paragraphs>181</Paragraphs>
  <Slides>22</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22</vt:i4>
      </vt:variant>
    </vt:vector>
  </HeadingPairs>
  <TitlesOfParts>
    <vt:vector size="31" baseType="lpstr">
      <vt:lpstr>Arial</vt:lpstr>
      <vt:lpstr>Calibri</vt:lpstr>
      <vt:lpstr>Georgia</vt:lpstr>
      <vt:lpstr>Helvetica</vt:lpstr>
      <vt:lpstr>inherit</vt:lpstr>
      <vt:lpstr>Symbol</vt:lpstr>
      <vt:lpstr>Times New Roman</vt:lpstr>
      <vt:lpstr>Tw Cen MT</vt:lpstr>
      <vt:lpstr>Tropfen</vt:lpstr>
      <vt:lpstr>prüfungen  Jahrgang 10 Präsentationsprüfung Abschlussprüfungen</vt:lpstr>
      <vt:lpstr>AKTUELLES</vt:lpstr>
      <vt:lpstr>PowerPoint-Präsentation</vt:lpstr>
      <vt:lpstr>Aktuelles aus dem Schulbetrieb</vt:lpstr>
      <vt:lpstr>Abschlussprüfungen</vt:lpstr>
      <vt:lpstr>Präsentationsprüfungen Termine 2024/2025</vt:lpstr>
      <vt:lpstr>Fach- und Themenwahl</vt:lpstr>
      <vt:lpstr>Genehmigungsantrag</vt:lpstr>
      <vt:lpstr>Anforderungen an die Hausarbeit (Teil I)</vt:lpstr>
      <vt:lpstr>Anforderungen an die Hausarbeit (Teil II)</vt:lpstr>
      <vt:lpstr>Anforderungen an die Präsentation + Bewertungsgrundlage (Teil I)</vt:lpstr>
      <vt:lpstr>Anforderungen an die Präsentation + Bewertungsgrundlage (Teil II)</vt:lpstr>
      <vt:lpstr>Ziel der Präsentation</vt:lpstr>
      <vt:lpstr>PowerPoint-Präsentation</vt:lpstr>
      <vt:lpstr>PowerPoint-Präsentation</vt:lpstr>
      <vt:lpstr>PowerPoint-Präsentation</vt:lpstr>
      <vt:lpstr>PowerPoint-Präsentation</vt:lpstr>
      <vt:lpstr>Abschlüsse am ende der 10</vt:lpstr>
      <vt:lpstr>Unterschiedliche Zeugnisse am Ende des Schuljahres</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Präsentationsprüfungen Jahrgang 10</dc:title>
  <dc:creator>Schulsupport</dc:creator>
  <cp:lastModifiedBy>Astrid Schulze</cp:lastModifiedBy>
  <cp:revision>50</cp:revision>
  <cp:lastPrinted>2024-09-13T07:51:00Z</cp:lastPrinted>
  <dcterms:created xsi:type="dcterms:W3CDTF">2017-08-29T09:05:07Z</dcterms:created>
  <dcterms:modified xsi:type="dcterms:W3CDTF">2024-09-13T07:51:08Z</dcterms:modified>
</cp:coreProperties>
</file>