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3" r:id="rId3"/>
    <p:sldId id="276" r:id="rId4"/>
    <p:sldId id="277" r:id="rId5"/>
    <p:sldId id="275" r:id="rId6"/>
    <p:sldId id="257" r:id="rId7"/>
    <p:sldId id="258" r:id="rId8"/>
    <p:sldId id="259" r:id="rId9"/>
    <p:sldId id="260" r:id="rId10"/>
    <p:sldId id="261" r:id="rId11"/>
    <p:sldId id="262" r:id="rId12"/>
    <p:sldId id="263" r:id="rId13"/>
    <p:sldId id="264" r:id="rId14"/>
    <p:sldId id="267" r:id="rId15"/>
    <p:sldId id="268" r:id="rId16"/>
    <p:sldId id="269" r:id="rId17"/>
    <p:sldId id="270" r:id="rId18"/>
    <p:sldId id="271" r:id="rId19"/>
    <p:sldId id="265" r:id="rId20"/>
    <p:sldId id="274" r:id="rId21"/>
    <p:sldId id="266" r:id="rId2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3" autoAdjust="0"/>
    <p:restoredTop sz="94660"/>
  </p:normalViewPr>
  <p:slideViewPr>
    <p:cSldViewPr snapToGrid="0">
      <p:cViewPr varScale="1">
        <p:scale>
          <a:sx n="78" d="100"/>
          <a:sy n="78" d="100"/>
        </p:scale>
        <p:origin x="606"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de-DE" smtClean="0"/>
              <a:t>Titelmasterformat durch Klicken bearbeiten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de-DE" smtClean="0"/>
              <a:t>Titelmasterformat durch Klicken bearbeiten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de-DE" smtClean="0"/>
              <a:t>Titelmasterformat durch Klicken bearbeiten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9/25/2023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de-DE" smtClean="0"/>
              <a:t>Titelmasterformat durch Klicken bearbeiten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9/25/2023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de-DE" smtClean="0"/>
              <a:t>Titelmasterformat durch Klicken bearbeiten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48A87A34-81AB-432B-8DAE-1953F412C126}" type="datetimeFigureOut">
              <a:rPr lang="en-US" dirty="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de-DE" smtClean="0"/>
              <a:t>Titelmasterformat durch Klicken bearbeiten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12" name="Content Placeholder 3"/>
          <p:cNvSpPr>
            <a:spLocks noGrp="1"/>
          </p:cNvSpPr>
          <p:nvPr>
            <p:ph sz="quarter" idx="13"/>
          </p:nvPr>
        </p:nvSpPr>
        <p:spPr>
          <a:xfrm>
            <a:off x="913774" y="3051012"/>
            <a:ext cx="5106027" cy="27401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13" name="Content Placeholder 5"/>
          <p:cNvSpPr>
            <a:spLocks noGrp="1"/>
          </p:cNvSpPr>
          <p:nvPr>
            <p:ph sz="quarter" idx="14"/>
          </p:nvPr>
        </p:nvSpPr>
        <p:spPr>
          <a:xfrm>
            <a:off x="6172200" y="3051012"/>
            <a:ext cx="5105401" cy="27401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de-DE" smtClean="0"/>
              <a:t>Titelmasterformat durch Klicken bearbeiten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9/25/2023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51012" y="1300785"/>
            <a:ext cx="8689976" cy="3335609"/>
          </a:xfrm>
        </p:spPr>
        <p:txBody>
          <a:bodyPr>
            <a:normAutofit fontScale="90000"/>
          </a:bodyPr>
          <a:lstStyle/>
          <a:p>
            <a:r>
              <a:rPr lang="de-DE" sz="8000" dirty="0" err="1"/>
              <a:t>prüfungen</a:t>
            </a:r>
            <a:r>
              <a:rPr lang="de-DE" sz="8000" dirty="0"/>
              <a:t> </a:t>
            </a:r>
            <a:br>
              <a:rPr lang="de-DE" sz="8000" dirty="0"/>
            </a:br>
            <a:r>
              <a:rPr lang="de-DE" sz="8000" dirty="0"/>
              <a:t>Jahrgang 10</a:t>
            </a:r>
            <a:br>
              <a:rPr lang="de-DE" sz="8000" dirty="0"/>
            </a:br>
            <a:r>
              <a:rPr lang="de-DE" dirty="0"/>
              <a:t>Präsentationsprüfung</a:t>
            </a:r>
            <a:br>
              <a:rPr lang="de-DE" dirty="0"/>
            </a:br>
            <a:r>
              <a:rPr lang="de-DE" dirty="0"/>
              <a:t>Abschlussprüfungen</a:t>
            </a:r>
          </a:p>
        </p:txBody>
      </p:sp>
      <p:pic>
        <p:nvPicPr>
          <p:cNvPr id="5" name="image2.jpg" descr="HBS-Logo-1_4blackwhite"/>
          <p:cNvPicPr/>
          <p:nvPr/>
        </p:nvPicPr>
        <p:blipFill>
          <a:blip r:embed="rId2" cstate="print">
            <a:extLst>
              <a:ext uri="{28A0092B-C50C-407E-A947-70E740481C1C}">
                <a14:useLocalDpi xmlns:a14="http://schemas.microsoft.com/office/drawing/2010/main" val="0"/>
              </a:ext>
            </a:extLst>
          </a:blip>
          <a:srcRect/>
          <a:stretch>
            <a:fillRect/>
          </a:stretch>
        </p:blipFill>
        <p:spPr>
          <a:xfrm>
            <a:off x="10360152" y="618517"/>
            <a:ext cx="1376172" cy="1097661"/>
          </a:xfrm>
          <a:prstGeom prst="rect">
            <a:avLst/>
          </a:prstGeom>
          <a:ln/>
        </p:spPr>
      </p:pic>
    </p:spTree>
    <p:extLst>
      <p:ext uri="{BB962C8B-B14F-4D97-AF65-F5344CB8AC3E}">
        <p14:creationId xmlns:p14="http://schemas.microsoft.com/office/powerpoint/2010/main" val="431605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5991" y="770915"/>
            <a:ext cx="10364451" cy="1596177"/>
          </a:xfrm>
        </p:spPr>
        <p:txBody>
          <a:bodyPr>
            <a:normAutofit/>
          </a:bodyPr>
          <a:lstStyle/>
          <a:p>
            <a:r>
              <a:rPr lang="de-DE" sz="3200" dirty="0"/>
              <a:t>Anforderungen an die Hausarbeit (Teil </a:t>
            </a:r>
            <a:r>
              <a:rPr lang="de-DE" sz="3200" dirty="0" smtClean="0"/>
              <a:t>II)</a:t>
            </a:r>
            <a:endParaRPr lang="de-DE" sz="3200" dirty="0"/>
          </a:p>
        </p:txBody>
      </p:sp>
      <p:sp>
        <p:nvSpPr>
          <p:cNvPr id="3" name="Inhaltsplatzhalter 2"/>
          <p:cNvSpPr>
            <a:spLocks noGrp="1"/>
          </p:cNvSpPr>
          <p:nvPr>
            <p:ph sz="quarter" idx="13"/>
          </p:nvPr>
        </p:nvSpPr>
        <p:spPr/>
        <p:txBody>
          <a:bodyPr>
            <a:normAutofit fontScale="77500" lnSpcReduction="20000"/>
          </a:bodyPr>
          <a:lstStyle/>
          <a:p>
            <a:pPr marL="0" indent="0">
              <a:buNone/>
            </a:pPr>
            <a:r>
              <a:rPr lang="de-DE" b="1" dirty="0"/>
              <a:t>Formaler Schwerpunkt</a:t>
            </a:r>
            <a:endParaRPr lang="de-DE" dirty="0"/>
          </a:p>
          <a:p>
            <a:r>
              <a:rPr lang="de-DE" dirty="0" smtClean="0"/>
              <a:t>Fristgerechte </a:t>
            </a:r>
            <a:r>
              <a:rPr lang="de-DE" dirty="0"/>
              <a:t>Abgabe der Arbeit</a:t>
            </a:r>
          </a:p>
          <a:p>
            <a:r>
              <a:rPr lang="de-DE" dirty="0" smtClean="0"/>
              <a:t>Vollständigkeit </a:t>
            </a:r>
            <a:r>
              <a:rPr lang="de-DE" dirty="0"/>
              <a:t>der Arbeit</a:t>
            </a:r>
          </a:p>
          <a:p>
            <a:r>
              <a:rPr lang="de-DE" dirty="0" smtClean="0"/>
              <a:t>Umfang </a:t>
            </a:r>
            <a:r>
              <a:rPr lang="de-DE" dirty="0"/>
              <a:t>der Arbeit </a:t>
            </a:r>
            <a:r>
              <a:rPr lang="de-DE" dirty="0">
                <a:solidFill>
                  <a:srgbClr val="FF0000"/>
                </a:solidFill>
              </a:rPr>
              <a:t>ohne Dokumentation 5 - max. 6 Seiten</a:t>
            </a:r>
          </a:p>
          <a:p>
            <a:r>
              <a:rPr lang="de-DE" dirty="0" smtClean="0"/>
              <a:t>Einsatz </a:t>
            </a:r>
            <a:r>
              <a:rPr lang="de-DE" dirty="0"/>
              <a:t>von Materialien (z.B. Tabellen, Bilder, Graphiken )</a:t>
            </a:r>
          </a:p>
          <a:p>
            <a:r>
              <a:rPr lang="de-DE" dirty="0" smtClean="0"/>
              <a:t>Gestaltung </a:t>
            </a:r>
            <a:r>
              <a:rPr lang="de-DE" dirty="0"/>
              <a:t>der Arbeit (z.B. übersichtliches Deckblatt, </a:t>
            </a:r>
            <a:r>
              <a:rPr lang="de-DE" dirty="0" smtClean="0"/>
              <a:t>weißes DIN A4 Papier</a:t>
            </a:r>
            <a:r>
              <a:rPr lang="de-DE" dirty="0"/>
              <a:t>, ordentliche Mappe, </a:t>
            </a:r>
            <a:r>
              <a:rPr lang="de-DE" dirty="0" err="1" smtClean="0">
                <a:solidFill>
                  <a:srgbClr val="FF0000"/>
                </a:solidFill>
              </a:rPr>
              <a:t>Schriftgrösse</a:t>
            </a:r>
            <a:r>
              <a:rPr lang="de-DE" dirty="0" smtClean="0">
                <a:solidFill>
                  <a:srgbClr val="FF0000"/>
                </a:solidFill>
              </a:rPr>
              <a:t> </a:t>
            </a:r>
            <a:r>
              <a:rPr lang="de-DE" dirty="0">
                <a:solidFill>
                  <a:srgbClr val="FF0000"/>
                </a:solidFill>
              </a:rPr>
              <a:t>12; </a:t>
            </a:r>
            <a:r>
              <a:rPr lang="de-DE" dirty="0" smtClean="0">
                <a:solidFill>
                  <a:srgbClr val="FF0000"/>
                </a:solidFill>
              </a:rPr>
              <a:t>Zeilenabstand </a:t>
            </a:r>
            <a:r>
              <a:rPr lang="de-DE" dirty="0">
                <a:solidFill>
                  <a:srgbClr val="FF0000"/>
                </a:solidFill>
              </a:rPr>
              <a:t>1,5 </a:t>
            </a:r>
            <a:r>
              <a:rPr lang="de-DE" dirty="0"/>
              <a:t>… )</a:t>
            </a:r>
          </a:p>
          <a:p>
            <a:r>
              <a:rPr lang="de-DE" dirty="0" smtClean="0"/>
              <a:t>Korrektes Literaturverzeichnis (Es </a:t>
            </a:r>
            <a:r>
              <a:rPr lang="de-DE" dirty="0"/>
              <a:t>müssen alle </a:t>
            </a:r>
            <a:r>
              <a:rPr lang="de-DE" dirty="0" smtClean="0"/>
              <a:t>Quellen/Internetseiten/sämtliche Literatur </a:t>
            </a:r>
            <a:br>
              <a:rPr lang="de-DE" dirty="0" smtClean="0"/>
            </a:br>
            <a:r>
              <a:rPr lang="de-DE" dirty="0" smtClean="0"/>
              <a:t>angegeben werden)</a:t>
            </a:r>
            <a:endParaRPr lang="de-DE" dirty="0"/>
          </a:p>
          <a:p>
            <a:pPr marL="0" indent="0">
              <a:buNone/>
            </a:pPr>
            <a:r>
              <a:rPr lang="de-DE" b="1" dirty="0"/>
              <a:t> </a:t>
            </a:r>
            <a:endParaRPr lang="de-DE" dirty="0"/>
          </a:p>
          <a:p>
            <a:endParaRPr lang="de-DE" dirty="0"/>
          </a:p>
        </p:txBody>
      </p:sp>
      <p:pic>
        <p:nvPicPr>
          <p:cNvPr id="5" name="image2.jpg" descr="HBS-Logo-1_4blackwhite"/>
          <p:cNvPicPr/>
          <p:nvPr/>
        </p:nvPicPr>
        <p:blipFill>
          <a:blip r:embed="rId2" cstate="print">
            <a:extLst>
              <a:ext uri="{28A0092B-C50C-407E-A947-70E740481C1C}">
                <a14:useLocalDpi xmlns:a14="http://schemas.microsoft.com/office/drawing/2010/main" val="0"/>
              </a:ext>
            </a:extLst>
          </a:blip>
          <a:srcRect/>
          <a:stretch>
            <a:fillRect/>
          </a:stretch>
        </p:blipFill>
        <p:spPr>
          <a:xfrm>
            <a:off x="10360152" y="618517"/>
            <a:ext cx="1376172" cy="1097661"/>
          </a:xfrm>
          <a:prstGeom prst="rect">
            <a:avLst/>
          </a:prstGeom>
          <a:ln/>
        </p:spPr>
      </p:pic>
    </p:spTree>
    <p:extLst>
      <p:ext uri="{BB962C8B-B14F-4D97-AF65-F5344CB8AC3E}">
        <p14:creationId xmlns:p14="http://schemas.microsoft.com/office/powerpoint/2010/main" val="965216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6847" y="600229"/>
            <a:ext cx="10364451" cy="1596177"/>
          </a:xfrm>
        </p:spPr>
        <p:txBody>
          <a:bodyPr/>
          <a:lstStyle/>
          <a:p>
            <a:r>
              <a:rPr lang="de-DE" dirty="0" smtClean="0"/>
              <a:t>Anforderungen an die Präsentation + Bewertungsgrundlage (Teil I)</a:t>
            </a:r>
            <a:endParaRPr lang="de-DE" dirty="0"/>
          </a:p>
        </p:txBody>
      </p:sp>
      <p:sp>
        <p:nvSpPr>
          <p:cNvPr id="3" name="Inhaltsplatzhalter 2"/>
          <p:cNvSpPr>
            <a:spLocks noGrp="1"/>
          </p:cNvSpPr>
          <p:nvPr>
            <p:ph sz="quarter" idx="13"/>
          </p:nvPr>
        </p:nvSpPr>
        <p:spPr>
          <a:xfrm>
            <a:off x="676030" y="2331720"/>
            <a:ext cx="11278226" cy="4105656"/>
          </a:xfrm>
        </p:spPr>
        <p:txBody>
          <a:bodyPr>
            <a:normAutofit fontScale="55000" lnSpcReduction="20000"/>
          </a:bodyPr>
          <a:lstStyle/>
          <a:p>
            <a:pPr marL="0" indent="0">
              <a:buNone/>
            </a:pPr>
            <a:r>
              <a:rPr lang="de-DE" sz="2500" b="1" dirty="0"/>
              <a:t>Inhaltlicher Schwerpunkt</a:t>
            </a:r>
            <a:endParaRPr lang="de-DE" sz="2500" dirty="0"/>
          </a:p>
          <a:p>
            <a:r>
              <a:rPr lang="de-DE" sz="2500" dirty="0" smtClean="0"/>
              <a:t>Das </a:t>
            </a:r>
            <a:r>
              <a:rPr lang="de-DE" sz="2500" dirty="0"/>
              <a:t>genehmigte Thema muss Inhalt der Präsentation </a:t>
            </a:r>
            <a:r>
              <a:rPr lang="de-DE" sz="2500" dirty="0" smtClean="0"/>
              <a:t>sein</a:t>
            </a:r>
            <a:endParaRPr lang="de-DE" sz="2500" dirty="0"/>
          </a:p>
          <a:p>
            <a:r>
              <a:rPr lang="de-DE" sz="2500" dirty="0" smtClean="0"/>
              <a:t>Begründung </a:t>
            </a:r>
            <a:r>
              <a:rPr lang="de-DE" sz="2500" dirty="0"/>
              <a:t>der Themenwahl</a:t>
            </a:r>
          </a:p>
          <a:p>
            <a:r>
              <a:rPr lang="de-DE" sz="2500" dirty="0" smtClean="0"/>
              <a:t>Die </a:t>
            </a:r>
            <a:r>
              <a:rPr lang="de-DE" sz="2500" dirty="0"/>
              <a:t>Präsentation muss dem Themenschwerpunkt </a:t>
            </a:r>
            <a:r>
              <a:rPr lang="de-DE" sz="2500" dirty="0" smtClean="0"/>
              <a:t>entsprechen</a:t>
            </a:r>
            <a:endParaRPr lang="de-DE" sz="2500" dirty="0"/>
          </a:p>
          <a:p>
            <a:r>
              <a:rPr lang="de-DE" sz="2500" dirty="0" smtClean="0"/>
              <a:t>Das </a:t>
            </a:r>
            <a:r>
              <a:rPr lang="de-DE" sz="2500" dirty="0"/>
              <a:t>Thema muss fachlich kompetent und richtig aufgearbeitet </a:t>
            </a:r>
            <a:r>
              <a:rPr lang="de-DE" sz="2500" dirty="0" smtClean="0"/>
              <a:t>werden</a:t>
            </a:r>
            <a:endParaRPr lang="de-DE" sz="2500" dirty="0"/>
          </a:p>
          <a:p>
            <a:r>
              <a:rPr lang="de-DE" sz="2500" dirty="0" smtClean="0"/>
              <a:t>Wesentliche </a:t>
            </a:r>
            <a:r>
              <a:rPr lang="de-DE" sz="2500" dirty="0"/>
              <a:t>Inhalte müssen erfasst sein und dargestellt </a:t>
            </a:r>
            <a:r>
              <a:rPr lang="de-DE" sz="2500" dirty="0" smtClean="0"/>
              <a:t>werden</a:t>
            </a:r>
            <a:endParaRPr lang="de-DE" sz="2500" dirty="0"/>
          </a:p>
          <a:p>
            <a:r>
              <a:rPr lang="de-DE" sz="2500" dirty="0" smtClean="0"/>
              <a:t>Eine </a:t>
            </a:r>
            <a:r>
              <a:rPr lang="de-DE" sz="2500" dirty="0"/>
              <a:t>sinnvolle inhaltliche Gliederung muss bei der Präsentation deutlich </a:t>
            </a:r>
            <a:r>
              <a:rPr lang="de-DE" sz="2500" dirty="0" smtClean="0"/>
              <a:t>werden</a:t>
            </a:r>
            <a:endParaRPr lang="de-DE" sz="2500" dirty="0"/>
          </a:p>
          <a:p>
            <a:r>
              <a:rPr lang="de-DE" sz="2500" dirty="0" smtClean="0"/>
              <a:t>Inhaltliche </a:t>
            </a:r>
            <a:r>
              <a:rPr lang="de-DE" sz="2500" dirty="0"/>
              <a:t>Vorbereitung und Strukturierung (roter Faden</a:t>
            </a:r>
            <a:r>
              <a:rPr lang="de-DE" sz="2500" dirty="0" smtClean="0"/>
              <a:t>)</a:t>
            </a:r>
            <a:endParaRPr lang="de-DE" sz="2500" dirty="0"/>
          </a:p>
          <a:p>
            <a:r>
              <a:rPr lang="de-DE" sz="2500" dirty="0" smtClean="0"/>
              <a:t>Die </a:t>
            </a:r>
            <a:r>
              <a:rPr lang="de-DE" sz="2500" dirty="0"/>
              <a:t>gefertigten Medien (Folien, Lernplakate, …) müssen inhaltlich korrekt sein </a:t>
            </a:r>
            <a:r>
              <a:rPr lang="de-DE" sz="2500" dirty="0" smtClean="0"/>
              <a:t>und sinnvoll </a:t>
            </a:r>
            <a:r>
              <a:rPr lang="de-DE" sz="2500" dirty="0"/>
              <a:t>eingesetzt </a:t>
            </a:r>
            <a:r>
              <a:rPr lang="de-DE" sz="2500" dirty="0" smtClean="0"/>
              <a:t>werden</a:t>
            </a:r>
            <a:endParaRPr lang="de-DE" sz="2500" dirty="0"/>
          </a:p>
          <a:p>
            <a:r>
              <a:rPr lang="de-DE" sz="2500" dirty="0" smtClean="0"/>
              <a:t>Fachbegriffe </a:t>
            </a:r>
            <a:r>
              <a:rPr lang="de-DE" sz="2500" dirty="0"/>
              <a:t>müssen erklärt und inhaltlich richtig verwendet </a:t>
            </a:r>
            <a:r>
              <a:rPr lang="de-DE" sz="2500" dirty="0" smtClean="0"/>
              <a:t>werden</a:t>
            </a:r>
            <a:endParaRPr lang="de-DE" sz="2500" dirty="0"/>
          </a:p>
          <a:p>
            <a:r>
              <a:rPr lang="de-DE" sz="2500" dirty="0" smtClean="0"/>
              <a:t>Fragen</a:t>
            </a:r>
            <a:r>
              <a:rPr lang="de-DE" sz="2500" dirty="0"/>
              <a:t>, die im Anschluss an die Präsentation gestellt werden, müssen zufriedenstellend </a:t>
            </a:r>
            <a:r>
              <a:rPr lang="de-DE" sz="2500" dirty="0" smtClean="0"/>
              <a:t>beantwortet werden</a:t>
            </a:r>
            <a:endParaRPr lang="de-DE" sz="2500" dirty="0"/>
          </a:p>
          <a:p>
            <a:pPr marL="0" indent="0">
              <a:buNone/>
            </a:pPr>
            <a:r>
              <a:rPr lang="de-DE" sz="2500" dirty="0"/>
              <a:t> </a:t>
            </a:r>
          </a:p>
          <a:p>
            <a:endParaRPr lang="de-DE" dirty="0"/>
          </a:p>
        </p:txBody>
      </p:sp>
      <p:pic>
        <p:nvPicPr>
          <p:cNvPr id="5" name="image2.jpg" descr="HBS-Logo-1_4blackwhite"/>
          <p:cNvPicPr/>
          <p:nvPr/>
        </p:nvPicPr>
        <p:blipFill>
          <a:blip r:embed="rId2" cstate="print">
            <a:extLst>
              <a:ext uri="{28A0092B-C50C-407E-A947-70E740481C1C}">
                <a14:useLocalDpi xmlns:a14="http://schemas.microsoft.com/office/drawing/2010/main" val="0"/>
              </a:ext>
            </a:extLst>
          </a:blip>
          <a:srcRect/>
          <a:stretch>
            <a:fillRect/>
          </a:stretch>
        </p:blipFill>
        <p:spPr>
          <a:xfrm>
            <a:off x="10360152" y="618517"/>
            <a:ext cx="1376172" cy="1097661"/>
          </a:xfrm>
          <a:prstGeom prst="rect">
            <a:avLst/>
          </a:prstGeom>
          <a:ln/>
        </p:spPr>
      </p:pic>
    </p:spTree>
    <p:extLst>
      <p:ext uri="{BB962C8B-B14F-4D97-AF65-F5344CB8AC3E}">
        <p14:creationId xmlns:p14="http://schemas.microsoft.com/office/powerpoint/2010/main" val="650639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9687" y="618517"/>
            <a:ext cx="10364451" cy="1596177"/>
          </a:xfrm>
        </p:spPr>
        <p:txBody>
          <a:bodyPr/>
          <a:lstStyle/>
          <a:p>
            <a:r>
              <a:rPr lang="de-DE" dirty="0"/>
              <a:t>Anforderungen an die Präsentation + Bewertungsgrundlage (Teil </a:t>
            </a:r>
            <a:r>
              <a:rPr lang="de-DE" dirty="0" smtClean="0"/>
              <a:t>II)</a:t>
            </a:r>
            <a:endParaRPr lang="de-DE" dirty="0"/>
          </a:p>
        </p:txBody>
      </p:sp>
      <p:sp>
        <p:nvSpPr>
          <p:cNvPr id="3" name="Inhaltsplatzhalter 2"/>
          <p:cNvSpPr>
            <a:spLocks noGrp="1"/>
          </p:cNvSpPr>
          <p:nvPr>
            <p:ph sz="quarter" idx="13"/>
          </p:nvPr>
        </p:nvSpPr>
        <p:spPr>
          <a:xfrm>
            <a:off x="913775" y="2214694"/>
            <a:ext cx="10363826" cy="3777676"/>
          </a:xfrm>
        </p:spPr>
        <p:txBody>
          <a:bodyPr>
            <a:normAutofit fontScale="70000" lnSpcReduction="20000"/>
          </a:bodyPr>
          <a:lstStyle/>
          <a:p>
            <a:pPr marL="0" indent="0">
              <a:buNone/>
            </a:pPr>
            <a:r>
              <a:rPr lang="de-DE" b="1" dirty="0"/>
              <a:t>Sprachlicher Schwerpunkt</a:t>
            </a:r>
            <a:endParaRPr lang="de-DE" dirty="0"/>
          </a:p>
          <a:p>
            <a:r>
              <a:rPr lang="de-DE" dirty="0" smtClean="0"/>
              <a:t>Die </a:t>
            </a:r>
            <a:r>
              <a:rPr lang="de-DE" dirty="0"/>
              <a:t>sprachliche Darstellung muss dem Thema und der Zielgruppe angemessen </a:t>
            </a:r>
            <a:r>
              <a:rPr lang="de-DE" dirty="0" smtClean="0"/>
              <a:t>sein</a:t>
            </a:r>
            <a:endParaRPr lang="de-DE" dirty="0"/>
          </a:p>
          <a:p>
            <a:r>
              <a:rPr lang="de-DE" dirty="0" smtClean="0"/>
              <a:t>Der </a:t>
            </a:r>
            <a:r>
              <a:rPr lang="de-DE" dirty="0"/>
              <a:t>sprachliche Ausdruck muss verständlich, treffsicher und differenziert </a:t>
            </a:r>
            <a:r>
              <a:rPr lang="de-DE" dirty="0" smtClean="0"/>
              <a:t>sein</a:t>
            </a:r>
            <a:endParaRPr lang="de-DE" dirty="0"/>
          </a:p>
          <a:p>
            <a:r>
              <a:rPr lang="de-DE" dirty="0" smtClean="0"/>
              <a:t>Klare</a:t>
            </a:r>
            <a:r>
              <a:rPr lang="de-DE" dirty="0"/>
              <a:t>, verständliche Sprache ist </a:t>
            </a:r>
            <a:r>
              <a:rPr lang="de-DE" dirty="0" smtClean="0"/>
              <a:t>gefordert</a:t>
            </a:r>
            <a:endParaRPr lang="de-DE" dirty="0"/>
          </a:p>
          <a:p>
            <a:r>
              <a:rPr lang="de-DE" dirty="0" smtClean="0"/>
              <a:t>Möglichst </a:t>
            </a:r>
            <a:r>
              <a:rPr lang="de-DE" dirty="0"/>
              <a:t>frei sprechen und in vollständigen Sätzen vortragen oder </a:t>
            </a:r>
            <a:r>
              <a:rPr lang="de-DE" dirty="0" smtClean="0"/>
              <a:t>demonstrieren; Stichwortzettel</a:t>
            </a:r>
            <a:endParaRPr lang="de-DE" dirty="0"/>
          </a:p>
          <a:p>
            <a:r>
              <a:rPr lang="de-DE" dirty="0" smtClean="0"/>
              <a:t>Lauter</a:t>
            </a:r>
            <a:r>
              <a:rPr lang="de-DE" dirty="0"/>
              <a:t>, deutlicher Vortrag mit angemessenen Sprechpausen</a:t>
            </a:r>
          </a:p>
          <a:p>
            <a:pPr marL="0" indent="0">
              <a:buNone/>
            </a:pPr>
            <a:r>
              <a:rPr lang="de-DE" dirty="0"/>
              <a:t> </a:t>
            </a:r>
          </a:p>
          <a:p>
            <a:pPr marL="0" indent="0">
              <a:buNone/>
            </a:pPr>
            <a:r>
              <a:rPr lang="de-DE" b="1" dirty="0"/>
              <a:t>Formaler Schwerpunkt</a:t>
            </a:r>
            <a:endParaRPr lang="de-DE" dirty="0"/>
          </a:p>
          <a:p>
            <a:r>
              <a:rPr lang="de-DE" dirty="0" smtClean="0"/>
              <a:t> </a:t>
            </a:r>
            <a:r>
              <a:rPr lang="de-DE" dirty="0"/>
              <a:t>Ablauf der Präsentation muss gut organisiert </a:t>
            </a:r>
            <a:r>
              <a:rPr lang="de-DE" dirty="0" smtClean="0"/>
              <a:t>sein</a:t>
            </a:r>
            <a:endParaRPr lang="de-DE" dirty="0"/>
          </a:p>
          <a:p>
            <a:r>
              <a:rPr lang="de-DE" dirty="0" smtClean="0"/>
              <a:t> </a:t>
            </a:r>
            <a:r>
              <a:rPr lang="de-DE" dirty="0"/>
              <a:t>Methoden der Präsentation vorüberlegen (z.B. Tafeltext, Lernplakat, Versuch, Videofilmsequenz, Stichwortzettel, </a:t>
            </a:r>
            <a:r>
              <a:rPr lang="de-DE" dirty="0" smtClean="0"/>
              <a:t>…)</a:t>
            </a:r>
            <a:endParaRPr lang="de-DE" dirty="0"/>
          </a:p>
          <a:p>
            <a:r>
              <a:rPr lang="de-DE" dirty="0" smtClean="0"/>
              <a:t>10 </a:t>
            </a:r>
            <a:r>
              <a:rPr lang="de-DE" dirty="0"/>
              <a:t>Minuten Präsentationszeit soll nicht überschritten </a:t>
            </a:r>
            <a:r>
              <a:rPr lang="de-DE" dirty="0" smtClean="0"/>
              <a:t>werden</a:t>
            </a:r>
            <a:endParaRPr lang="de-DE" dirty="0"/>
          </a:p>
          <a:p>
            <a:endParaRPr lang="de-DE" dirty="0"/>
          </a:p>
        </p:txBody>
      </p:sp>
      <p:pic>
        <p:nvPicPr>
          <p:cNvPr id="5" name="image2.jpg" descr="HBS-Logo-1_4blackwhite"/>
          <p:cNvPicPr/>
          <p:nvPr/>
        </p:nvPicPr>
        <p:blipFill>
          <a:blip r:embed="rId2" cstate="print">
            <a:extLst>
              <a:ext uri="{28A0092B-C50C-407E-A947-70E740481C1C}">
                <a14:useLocalDpi xmlns:a14="http://schemas.microsoft.com/office/drawing/2010/main" val="0"/>
              </a:ext>
            </a:extLst>
          </a:blip>
          <a:srcRect/>
          <a:stretch>
            <a:fillRect/>
          </a:stretch>
        </p:blipFill>
        <p:spPr>
          <a:xfrm>
            <a:off x="10360152" y="618517"/>
            <a:ext cx="1376172" cy="1097661"/>
          </a:xfrm>
          <a:prstGeom prst="rect">
            <a:avLst/>
          </a:prstGeom>
          <a:ln/>
        </p:spPr>
      </p:pic>
    </p:spTree>
    <p:extLst>
      <p:ext uri="{BB962C8B-B14F-4D97-AF65-F5344CB8AC3E}">
        <p14:creationId xmlns:p14="http://schemas.microsoft.com/office/powerpoint/2010/main" val="400473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Ziel der Präsentation</a:t>
            </a:r>
            <a:endParaRPr lang="de-DE" dirty="0"/>
          </a:p>
        </p:txBody>
      </p:sp>
      <p:sp>
        <p:nvSpPr>
          <p:cNvPr id="3" name="Inhaltsplatzhalter 2"/>
          <p:cNvSpPr>
            <a:spLocks noGrp="1"/>
          </p:cNvSpPr>
          <p:nvPr>
            <p:ph sz="quarter" idx="13"/>
          </p:nvPr>
        </p:nvSpPr>
        <p:spPr/>
        <p:txBody>
          <a:bodyPr>
            <a:normAutofit/>
          </a:bodyPr>
          <a:lstStyle/>
          <a:p>
            <a:pPr marL="0" indent="0">
              <a:buNone/>
            </a:pPr>
            <a:r>
              <a:rPr lang="de-DE" dirty="0"/>
              <a:t>Ziel jeder Präsentation ist es, andere Menschen verständlich zu informieren und die vorgetragenen Inhalte überzeugend darzustellen. Je konkreter das Ziel der Präsentation vom Vortragenden auf die Zielgruppe ausgerichtet ist, umso stärker ist das Publikum aktiv in die Abläufe eingebunden. </a:t>
            </a:r>
            <a:endParaRPr lang="de-DE" dirty="0" smtClean="0"/>
          </a:p>
          <a:p>
            <a:pPr marL="0" indent="0">
              <a:buNone/>
            </a:pPr>
            <a:r>
              <a:rPr lang="de-DE" dirty="0" smtClean="0"/>
              <a:t>Grundsätzlich </a:t>
            </a:r>
            <a:r>
              <a:rPr lang="de-DE" dirty="0"/>
              <a:t>wird eine Präsentation visualisiert durch bildhafte Mittel (z. B. Overheadfolien, Videos, Plakate, </a:t>
            </a:r>
            <a:r>
              <a:rPr lang="de-DE" dirty="0" smtClean="0"/>
              <a:t>Materialien, etc.), Power </a:t>
            </a:r>
            <a:r>
              <a:rPr lang="de-DE" dirty="0"/>
              <a:t>Point Präsentationen (Laptop, </a:t>
            </a:r>
            <a:r>
              <a:rPr lang="de-DE" dirty="0" err="1"/>
              <a:t>Beamer</a:t>
            </a:r>
            <a:r>
              <a:rPr lang="de-DE" dirty="0"/>
              <a:t>) oder weitere Darstellungsformen (Gestik, Pantomime, u. a.).</a:t>
            </a:r>
          </a:p>
          <a:p>
            <a:endParaRPr lang="de-DE" dirty="0"/>
          </a:p>
        </p:txBody>
      </p:sp>
      <p:pic>
        <p:nvPicPr>
          <p:cNvPr id="4" name="image2.jpg" descr="HBS-Logo-1_4blackwhite"/>
          <p:cNvPicPr/>
          <p:nvPr/>
        </p:nvPicPr>
        <p:blipFill>
          <a:blip r:embed="rId2" cstate="print">
            <a:extLst>
              <a:ext uri="{28A0092B-C50C-407E-A947-70E740481C1C}">
                <a14:useLocalDpi xmlns:a14="http://schemas.microsoft.com/office/drawing/2010/main" val="0"/>
              </a:ext>
            </a:extLst>
          </a:blip>
          <a:srcRect/>
          <a:stretch>
            <a:fillRect/>
          </a:stretch>
        </p:blipFill>
        <p:spPr>
          <a:xfrm>
            <a:off x="10360152" y="618517"/>
            <a:ext cx="1376172" cy="1097661"/>
          </a:xfrm>
          <a:prstGeom prst="rect">
            <a:avLst/>
          </a:prstGeom>
          <a:ln/>
        </p:spPr>
      </p:pic>
    </p:spTree>
    <p:extLst>
      <p:ext uri="{BB962C8B-B14F-4D97-AF65-F5344CB8AC3E}">
        <p14:creationId xmlns:p14="http://schemas.microsoft.com/office/powerpoint/2010/main" val="3665021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343955" y="670553"/>
            <a:ext cx="6800045" cy="5895781"/>
          </a:xfrm>
          <a:prstGeom prst="rect">
            <a:avLst/>
          </a:prstGeom>
        </p:spPr>
        <p:txBody>
          <a:bodyPr wrap="square">
            <a:spAutoFit/>
          </a:bodyPr>
          <a:lstStyle/>
          <a:p>
            <a:pPr>
              <a:lnSpc>
                <a:spcPct val="107000"/>
              </a:lnSpc>
              <a:spcAft>
                <a:spcPts val="750"/>
              </a:spcAft>
            </a:pPr>
            <a:r>
              <a:rPr lang="de-DE" sz="2000" b="1" dirty="0">
                <a:solidFill>
                  <a:srgbClr val="FF0000"/>
                </a:solidFill>
                <a:latin typeface="Helvetica" panose="020B0604020202020204" pitchFamily="34" charset="0"/>
                <a:ea typeface="Times New Roman" panose="02020603050405020304" pitchFamily="18" charset="0"/>
                <a:cs typeface="Arial" panose="020B0604020202020204" pitchFamily="34" charset="0"/>
              </a:rPr>
              <a:t>Schriftliche Abschlussprüfungen </a:t>
            </a:r>
            <a:r>
              <a:rPr lang="de-DE" sz="2000" b="1" dirty="0" smtClean="0">
                <a:solidFill>
                  <a:srgbClr val="FF0000"/>
                </a:solidFill>
                <a:latin typeface="Helvetica" panose="020B0604020202020204" pitchFamily="34" charset="0"/>
                <a:ea typeface="Times New Roman" panose="02020603050405020304" pitchFamily="18" charset="0"/>
                <a:cs typeface="Arial" panose="020B0604020202020204" pitchFamily="34" charset="0"/>
              </a:rPr>
              <a:t>2023/24</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2000" dirty="0">
                <a:solidFill>
                  <a:srgbClr val="333333"/>
                </a:solidFill>
                <a:latin typeface="inherit"/>
                <a:ea typeface="Times New Roman" panose="02020603050405020304" pitchFamily="18" charset="0"/>
                <a:cs typeface="Arial" panose="020B0604020202020204" pitchFamily="34" charset="0"/>
              </a:rPr>
              <a:t>Haupttermin</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750"/>
              </a:spcBef>
              <a:spcAft>
                <a:spcPts val="750"/>
              </a:spcAft>
            </a:pPr>
            <a:r>
              <a:rPr lang="de-DE" sz="2000" dirty="0">
                <a:solidFill>
                  <a:srgbClr val="333333"/>
                </a:solidFill>
                <a:latin typeface="inherit"/>
                <a:ea typeface="Times New Roman" panose="02020603050405020304" pitchFamily="18" charset="0"/>
                <a:cs typeface="Arial" panose="020B0604020202020204" pitchFamily="34" charset="0"/>
              </a:rPr>
              <a:t>Montag, </a:t>
            </a:r>
            <a:r>
              <a:rPr lang="de-DE" sz="2000" dirty="0" smtClean="0">
                <a:solidFill>
                  <a:srgbClr val="333333"/>
                </a:solidFill>
                <a:latin typeface="inherit"/>
                <a:ea typeface="Times New Roman" panose="02020603050405020304" pitchFamily="18" charset="0"/>
                <a:cs typeface="Arial" panose="020B0604020202020204" pitchFamily="34" charset="0"/>
              </a:rPr>
              <a:t>13. </a:t>
            </a:r>
            <a:r>
              <a:rPr lang="de-DE" sz="2000" dirty="0">
                <a:solidFill>
                  <a:srgbClr val="333333"/>
                </a:solidFill>
                <a:latin typeface="inherit"/>
                <a:ea typeface="Times New Roman" panose="02020603050405020304" pitchFamily="18" charset="0"/>
                <a:cs typeface="Arial" panose="020B0604020202020204" pitchFamily="34" charset="0"/>
              </a:rPr>
              <a:t>Mai </a:t>
            </a:r>
            <a:r>
              <a:rPr lang="de-DE" sz="2000" dirty="0" smtClean="0">
                <a:solidFill>
                  <a:srgbClr val="333333"/>
                </a:solidFill>
                <a:latin typeface="inherit"/>
                <a:ea typeface="Times New Roman" panose="02020603050405020304" pitchFamily="18" charset="0"/>
                <a:cs typeface="Arial" panose="020B0604020202020204" pitchFamily="34" charset="0"/>
              </a:rPr>
              <a:t>2024</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2000" dirty="0">
                <a:solidFill>
                  <a:srgbClr val="333333"/>
                </a:solidFill>
                <a:latin typeface="Helvetica" panose="020B0604020202020204" pitchFamily="34" charset="0"/>
                <a:ea typeface="Times New Roman" panose="02020603050405020304" pitchFamily="18" charset="0"/>
                <a:cs typeface="Arial" panose="020B0604020202020204" pitchFamily="34" charset="0"/>
              </a:rPr>
              <a:t>Mathematik (Bildungsgang Hauptschule)</a:t>
            </a:r>
            <a:endParaRPr lang="de-DE" sz="20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2000" dirty="0">
                <a:solidFill>
                  <a:srgbClr val="FF0000"/>
                </a:solidFill>
                <a:latin typeface="Helvetica" panose="020B0604020202020204" pitchFamily="34" charset="0"/>
                <a:ea typeface="Times New Roman" panose="02020603050405020304" pitchFamily="18" charset="0"/>
                <a:cs typeface="Arial" panose="020B0604020202020204" pitchFamily="34" charset="0"/>
              </a:rPr>
              <a:t>Deutsch (Bildungsgang Realschule)</a:t>
            </a:r>
            <a:endParaRPr lang="de-DE"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750"/>
              </a:spcBef>
              <a:spcAft>
                <a:spcPts val="750"/>
              </a:spcAft>
            </a:pPr>
            <a:r>
              <a:rPr lang="de-DE" sz="2000" dirty="0">
                <a:solidFill>
                  <a:srgbClr val="333333"/>
                </a:solidFill>
                <a:latin typeface="inherit"/>
                <a:ea typeface="Times New Roman" panose="02020603050405020304" pitchFamily="18" charset="0"/>
                <a:cs typeface="Arial" panose="020B0604020202020204" pitchFamily="34" charset="0"/>
              </a:rPr>
              <a:t>Mittwoch, </a:t>
            </a:r>
            <a:r>
              <a:rPr lang="de-DE" sz="2000" dirty="0" smtClean="0">
                <a:solidFill>
                  <a:srgbClr val="333333"/>
                </a:solidFill>
                <a:latin typeface="inherit"/>
                <a:ea typeface="Times New Roman" panose="02020603050405020304" pitchFamily="18" charset="0"/>
                <a:cs typeface="Arial" panose="020B0604020202020204" pitchFamily="34" charset="0"/>
              </a:rPr>
              <a:t>15. Mai 2024</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2000" dirty="0">
                <a:solidFill>
                  <a:srgbClr val="333333"/>
                </a:solidFill>
                <a:latin typeface="Helvetica" panose="020B0604020202020204" pitchFamily="34" charset="0"/>
                <a:ea typeface="Times New Roman" panose="02020603050405020304" pitchFamily="18" charset="0"/>
                <a:cs typeface="Arial" panose="020B0604020202020204" pitchFamily="34" charset="0"/>
              </a:rPr>
              <a:t>Deutsch (Bildungsgang Hauptschule)</a:t>
            </a:r>
            <a:endParaRPr lang="de-DE" sz="20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750"/>
              </a:spcAft>
              <a:buSzPts val="1000"/>
              <a:buFont typeface="Symbol" panose="05050102010706020507" pitchFamily="18" charset="2"/>
              <a:buChar char=""/>
              <a:tabLst>
                <a:tab pos="457200" algn="l"/>
              </a:tabLst>
            </a:pPr>
            <a:r>
              <a:rPr lang="de-DE" sz="2000" dirty="0">
                <a:solidFill>
                  <a:srgbClr val="FF0000"/>
                </a:solidFill>
                <a:latin typeface="Helvetica" panose="020B0604020202020204" pitchFamily="34" charset="0"/>
                <a:ea typeface="Times New Roman" panose="02020603050405020304" pitchFamily="18" charset="0"/>
                <a:cs typeface="Arial" panose="020B0604020202020204" pitchFamily="34" charset="0"/>
              </a:rPr>
              <a:t>Englisch (Bildungsgang Realschule)</a:t>
            </a:r>
            <a:endParaRPr lang="de-DE"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750"/>
              </a:spcBef>
              <a:spcAft>
                <a:spcPts val="750"/>
              </a:spcAft>
            </a:pPr>
            <a:r>
              <a:rPr lang="de-DE" sz="2000" dirty="0">
                <a:solidFill>
                  <a:srgbClr val="333333"/>
                </a:solidFill>
                <a:latin typeface="inherit"/>
                <a:ea typeface="Times New Roman" panose="02020603050405020304" pitchFamily="18" charset="0"/>
                <a:cs typeface="Arial" panose="020B0604020202020204" pitchFamily="34" charset="0"/>
              </a:rPr>
              <a:t>Freitag, </a:t>
            </a:r>
            <a:r>
              <a:rPr lang="de-DE" sz="2000" dirty="0" smtClean="0">
                <a:solidFill>
                  <a:srgbClr val="333333"/>
                </a:solidFill>
                <a:latin typeface="inherit"/>
                <a:ea typeface="Times New Roman" panose="02020603050405020304" pitchFamily="18" charset="0"/>
                <a:cs typeface="Arial" panose="020B0604020202020204" pitchFamily="34" charset="0"/>
              </a:rPr>
              <a:t>17. Mai 2024</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2000" dirty="0">
                <a:solidFill>
                  <a:srgbClr val="333333"/>
                </a:solidFill>
                <a:latin typeface="Helvetica" panose="020B0604020202020204" pitchFamily="34" charset="0"/>
                <a:ea typeface="Times New Roman" panose="02020603050405020304" pitchFamily="18" charset="0"/>
                <a:cs typeface="Arial" panose="020B0604020202020204" pitchFamily="34" charset="0"/>
              </a:rPr>
              <a:t>Englisch (Bildungsgang Hauptschule)</a:t>
            </a:r>
            <a:endParaRPr lang="de-DE" sz="20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2000" dirty="0">
                <a:solidFill>
                  <a:srgbClr val="FF0000"/>
                </a:solidFill>
                <a:latin typeface="Helvetica" panose="020B0604020202020204" pitchFamily="34" charset="0"/>
                <a:ea typeface="Times New Roman" panose="02020603050405020304" pitchFamily="18" charset="0"/>
                <a:cs typeface="Arial" panose="020B0604020202020204" pitchFamily="34" charset="0"/>
              </a:rPr>
              <a:t>Mathematik (Bildungsgang Realschule)</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750"/>
              </a:spcBef>
              <a:spcAft>
                <a:spcPts val="750"/>
              </a:spcAft>
            </a:pPr>
            <a:r>
              <a:rPr lang="de-DE" sz="2000" b="1" dirty="0">
                <a:solidFill>
                  <a:srgbClr val="333333"/>
                </a:solidFill>
                <a:latin typeface="inherit"/>
                <a:ea typeface="Times New Roman" panose="02020603050405020304" pitchFamily="18" charset="0"/>
                <a:cs typeface="Arial" panose="020B0604020202020204" pitchFamily="34" charset="0"/>
              </a:rPr>
              <a:t>Nachtermin</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000" dirty="0">
                <a:solidFill>
                  <a:srgbClr val="333333"/>
                </a:solidFill>
                <a:latin typeface="Helvetica" panose="020B0604020202020204" pitchFamily="34" charset="0"/>
                <a:ea typeface="Times New Roman" panose="02020603050405020304" pitchFamily="18" charset="0"/>
                <a:cs typeface="Arial" panose="020B0604020202020204" pitchFamily="34" charset="0"/>
              </a:rPr>
              <a:t>im Zeitraum vom </a:t>
            </a:r>
            <a:r>
              <a:rPr lang="de-DE" sz="2000" b="1" dirty="0" smtClean="0">
                <a:solidFill>
                  <a:srgbClr val="333333"/>
                </a:solidFill>
                <a:latin typeface="Helvetica" panose="020B0604020202020204" pitchFamily="34" charset="0"/>
                <a:ea typeface="Times New Roman" panose="02020603050405020304" pitchFamily="18" charset="0"/>
                <a:cs typeface="Arial" panose="020B0604020202020204" pitchFamily="34" charset="0"/>
              </a:rPr>
              <a:t>3. </a:t>
            </a:r>
            <a:r>
              <a:rPr lang="de-DE" sz="2000" b="1" dirty="0">
                <a:solidFill>
                  <a:srgbClr val="333333"/>
                </a:solidFill>
                <a:latin typeface="Helvetica" panose="020B0604020202020204" pitchFamily="34" charset="0"/>
                <a:ea typeface="Times New Roman" panose="02020603050405020304" pitchFamily="18" charset="0"/>
                <a:cs typeface="Arial" panose="020B0604020202020204" pitchFamily="34" charset="0"/>
              </a:rPr>
              <a:t>bis </a:t>
            </a:r>
            <a:r>
              <a:rPr lang="de-DE" sz="2000" b="1" dirty="0" smtClean="0">
                <a:solidFill>
                  <a:srgbClr val="333333"/>
                </a:solidFill>
                <a:latin typeface="Helvetica" panose="020B0604020202020204" pitchFamily="34" charset="0"/>
                <a:ea typeface="Times New Roman" panose="02020603050405020304" pitchFamily="18" charset="0"/>
                <a:cs typeface="Arial" panose="020B0604020202020204" pitchFamily="34" charset="0"/>
              </a:rPr>
              <a:t>5. </a:t>
            </a:r>
            <a:r>
              <a:rPr lang="de-DE" sz="2000" b="1" dirty="0">
                <a:solidFill>
                  <a:srgbClr val="333333"/>
                </a:solidFill>
                <a:latin typeface="Helvetica" panose="020B0604020202020204" pitchFamily="34" charset="0"/>
                <a:ea typeface="Times New Roman" panose="02020603050405020304" pitchFamily="18" charset="0"/>
                <a:cs typeface="Arial" panose="020B0604020202020204" pitchFamily="34" charset="0"/>
              </a:rPr>
              <a:t>Juni </a:t>
            </a:r>
            <a:r>
              <a:rPr lang="de-DE" sz="2000" b="1" dirty="0" smtClean="0">
                <a:solidFill>
                  <a:srgbClr val="333333"/>
                </a:solidFill>
                <a:latin typeface="Helvetica" panose="020B0604020202020204" pitchFamily="34" charset="0"/>
                <a:ea typeface="Times New Roman" panose="02020603050405020304" pitchFamily="18" charset="0"/>
                <a:cs typeface="Arial" panose="020B0604020202020204" pitchFamily="34" charset="0"/>
              </a:rPr>
              <a:t>2024</a:t>
            </a:r>
            <a:endParaRPr lang="de-DE"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866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313645" y="1308962"/>
            <a:ext cx="10084158" cy="4093428"/>
          </a:xfrm>
          <a:prstGeom prst="rect">
            <a:avLst/>
          </a:prstGeom>
        </p:spPr>
        <p:txBody>
          <a:bodyPr wrap="square">
            <a:spAutoFit/>
          </a:bodyPr>
          <a:lstStyle/>
          <a:p>
            <a:pPr lvl="0"/>
            <a:r>
              <a:rPr lang="de-DE" sz="2000" dirty="0" smtClean="0">
                <a:solidFill>
                  <a:prstClr val="black"/>
                </a:solidFill>
              </a:rPr>
              <a:t>•</a:t>
            </a:r>
            <a:r>
              <a:rPr lang="de-DE" sz="2000" dirty="0">
                <a:solidFill>
                  <a:prstClr val="black"/>
                </a:solidFill>
              </a:rPr>
              <a:t>	Beginn: 09.00 Uhr (</a:t>
            </a:r>
            <a:r>
              <a:rPr lang="de-DE" sz="2000" dirty="0">
                <a:solidFill>
                  <a:srgbClr val="FF0000"/>
                </a:solidFill>
              </a:rPr>
              <a:t>Treffen um 8.30 Uhr </a:t>
            </a:r>
            <a:r>
              <a:rPr lang="de-DE" sz="2000" dirty="0">
                <a:solidFill>
                  <a:prstClr val="black"/>
                </a:solidFill>
              </a:rPr>
              <a:t>im Prüfungsraum</a:t>
            </a:r>
            <a:r>
              <a:rPr lang="de-DE" sz="2000" dirty="0" smtClean="0">
                <a:solidFill>
                  <a:prstClr val="black"/>
                </a:solidFill>
              </a:rPr>
              <a:t>);</a:t>
            </a:r>
          </a:p>
          <a:p>
            <a:pPr lvl="0"/>
            <a:endParaRPr lang="de-DE" sz="2000" dirty="0">
              <a:solidFill>
                <a:prstClr val="black"/>
              </a:solidFill>
            </a:endParaRPr>
          </a:p>
          <a:p>
            <a:pPr lvl="0"/>
            <a:r>
              <a:rPr lang="de-DE" sz="2000" dirty="0">
                <a:solidFill>
                  <a:prstClr val="black"/>
                </a:solidFill>
              </a:rPr>
              <a:t>•	Abfrage nach der gesundheitlichen Lage; bei Nichtteilnahme 	</a:t>
            </a:r>
            <a:endParaRPr lang="de-DE" sz="2000" dirty="0" smtClean="0">
              <a:solidFill>
                <a:prstClr val="black"/>
              </a:solidFill>
            </a:endParaRPr>
          </a:p>
          <a:p>
            <a:pPr lvl="0"/>
            <a:r>
              <a:rPr lang="de-DE" sz="2000" dirty="0">
                <a:solidFill>
                  <a:prstClr val="black"/>
                </a:solidFill>
              </a:rPr>
              <a:t>	</a:t>
            </a:r>
            <a:r>
              <a:rPr lang="de-DE" sz="2000" dirty="0" smtClean="0">
                <a:solidFill>
                  <a:prstClr val="black"/>
                </a:solidFill>
              </a:rPr>
              <a:t>bzw</a:t>
            </a:r>
            <a:r>
              <a:rPr lang="de-DE" sz="2000" dirty="0">
                <a:solidFill>
                  <a:prstClr val="black"/>
                </a:solidFill>
              </a:rPr>
              <a:t>. Krankheit Anruf in der Schule bis 8 Uhr des Prüfungstages</a:t>
            </a:r>
            <a:r>
              <a:rPr lang="de-DE" sz="2000" dirty="0" smtClean="0">
                <a:solidFill>
                  <a:prstClr val="black"/>
                </a:solidFill>
              </a:rPr>
              <a:t>,- </a:t>
            </a:r>
            <a:r>
              <a:rPr lang="de-DE" sz="2000" dirty="0">
                <a:solidFill>
                  <a:prstClr val="black"/>
                </a:solidFill>
              </a:rPr>
              <a:t>	</a:t>
            </a:r>
          </a:p>
          <a:p>
            <a:pPr lvl="0"/>
            <a:r>
              <a:rPr lang="de-DE" sz="2000" dirty="0" smtClean="0">
                <a:solidFill>
                  <a:prstClr val="black"/>
                </a:solidFill>
              </a:rPr>
              <a:t>	Vorlage </a:t>
            </a:r>
            <a:r>
              <a:rPr lang="de-DE" sz="2000" dirty="0">
                <a:solidFill>
                  <a:prstClr val="black"/>
                </a:solidFill>
              </a:rPr>
              <a:t>eines </a:t>
            </a:r>
            <a:r>
              <a:rPr lang="de-DE" sz="2000" dirty="0">
                <a:solidFill>
                  <a:srgbClr val="FF0000"/>
                </a:solidFill>
              </a:rPr>
              <a:t>ärztlichen Attests innerhalb von drei Tagen</a:t>
            </a:r>
            <a:r>
              <a:rPr lang="de-DE" sz="2000" dirty="0">
                <a:solidFill>
                  <a:prstClr val="black"/>
                </a:solidFill>
              </a:rPr>
              <a:t>, 	ansonsten </a:t>
            </a:r>
            <a:r>
              <a:rPr lang="de-DE" sz="2000" dirty="0" smtClean="0">
                <a:solidFill>
                  <a:prstClr val="black"/>
                </a:solidFill>
              </a:rPr>
              <a:t>	</a:t>
            </a:r>
          </a:p>
          <a:p>
            <a:pPr lvl="0"/>
            <a:r>
              <a:rPr lang="de-DE" sz="2000" dirty="0">
                <a:solidFill>
                  <a:prstClr val="black"/>
                </a:solidFill>
              </a:rPr>
              <a:t>	</a:t>
            </a:r>
            <a:r>
              <a:rPr lang="de-DE" sz="2000" dirty="0" smtClean="0">
                <a:solidFill>
                  <a:prstClr val="black"/>
                </a:solidFill>
              </a:rPr>
              <a:t>Prüfungsnote </a:t>
            </a:r>
            <a:r>
              <a:rPr lang="de-DE" sz="2000" dirty="0">
                <a:solidFill>
                  <a:prstClr val="black"/>
                </a:solidFill>
              </a:rPr>
              <a:t>„ungenügend (6</a:t>
            </a:r>
            <a:r>
              <a:rPr lang="de-DE" sz="2000" dirty="0" smtClean="0">
                <a:solidFill>
                  <a:prstClr val="black"/>
                </a:solidFill>
              </a:rPr>
              <a:t>)“;</a:t>
            </a:r>
          </a:p>
          <a:p>
            <a:pPr lvl="0"/>
            <a:endParaRPr lang="de-DE" sz="2000" dirty="0">
              <a:solidFill>
                <a:prstClr val="black"/>
              </a:solidFill>
            </a:endParaRPr>
          </a:p>
          <a:p>
            <a:pPr lvl="0"/>
            <a:r>
              <a:rPr lang="de-DE" sz="2000" dirty="0">
                <a:solidFill>
                  <a:prstClr val="black"/>
                </a:solidFill>
              </a:rPr>
              <a:t>•	Verbot von Handys und anderen Kommunikationsmedien</a:t>
            </a:r>
            <a:r>
              <a:rPr lang="de-DE" sz="2000" dirty="0" smtClean="0">
                <a:solidFill>
                  <a:prstClr val="black"/>
                </a:solidFill>
              </a:rPr>
              <a:t>;</a:t>
            </a:r>
          </a:p>
          <a:p>
            <a:pPr lvl="0"/>
            <a:endParaRPr lang="de-DE" sz="2000" dirty="0">
              <a:solidFill>
                <a:prstClr val="black"/>
              </a:solidFill>
            </a:endParaRPr>
          </a:p>
          <a:p>
            <a:pPr lvl="0"/>
            <a:r>
              <a:rPr lang="de-DE" sz="2000" dirty="0">
                <a:solidFill>
                  <a:prstClr val="black"/>
                </a:solidFill>
              </a:rPr>
              <a:t>•	Täuschungen und Täuschungsversuche führen zum Abbruch: </a:t>
            </a:r>
          </a:p>
          <a:p>
            <a:pPr lvl="0"/>
            <a:r>
              <a:rPr lang="de-DE" sz="2000" dirty="0">
                <a:solidFill>
                  <a:prstClr val="black"/>
                </a:solidFill>
              </a:rPr>
              <a:t>	Prüfungsnote „ungenügend (6</a:t>
            </a:r>
            <a:r>
              <a:rPr lang="de-DE" sz="2000" dirty="0" smtClean="0">
                <a:solidFill>
                  <a:prstClr val="black"/>
                </a:solidFill>
              </a:rPr>
              <a:t>)“;</a:t>
            </a:r>
          </a:p>
          <a:p>
            <a:pPr lvl="0"/>
            <a:endParaRPr lang="de-DE" sz="2000" dirty="0">
              <a:solidFill>
                <a:prstClr val="black"/>
              </a:solidFill>
            </a:endParaRPr>
          </a:p>
          <a:p>
            <a:pPr lvl="0"/>
            <a:r>
              <a:rPr lang="de-DE" sz="2000" dirty="0" smtClean="0">
                <a:solidFill>
                  <a:prstClr val="black"/>
                </a:solidFill>
              </a:rPr>
              <a:t>•</a:t>
            </a:r>
            <a:r>
              <a:rPr lang="de-DE" sz="2000" dirty="0">
                <a:solidFill>
                  <a:prstClr val="black"/>
                </a:solidFill>
              </a:rPr>
              <a:t>	Schriftliche Mitteilung der Ergebnisse an </a:t>
            </a:r>
            <a:r>
              <a:rPr lang="de-DE" sz="2000" dirty="0" smtClean="0">
                <a:solidFill>
                  <a:prstClr val="black"/>
                </a:solidFill>
              </a:rPr>
              <a:t>die Erziehungsberechtigten </a:t>
            </a:r>
            <a:r>
              <a:rPr lang="de-DE" sz="2000" dirty="0">
                <a:solidFill>
                  <a:prstClr val="black"/>
                </a:solidFill>
              </a:rPr>
              <a:t>im Juni;</a:t>
            </a:r>
          </a:p>
        </p:txBody>
      </p:sp>
    </p:spTree>
    <p:extLst>
      <p:ext uri="{BB962C8B-B14F-4D97-AF65-F5344CB8AC3E}">
        <p14:creationId xmlns:p14="http://schemas.microsoft.com/office/powerpoint/2010/main" val="1569089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965915" y="1720840"/>
            <a:ext cx="10637950" cy="1569660"/>
          </a:xfrm>
          <a:prstGeom prst="rect">
            <a:avLst/>
          </a:prstGeom>
        </p:spPr>
        <p:txBody>
          <a:bodyPr wrap="square">
            <a:spAutoFit/>
          </a:bodyPr>
          <a:lstStyle/>
          <a:p>
            <a:pPr algn="ctr"/>
            <a:r>
              <a:rPr lang="de-DE" sz="4800" b="1" cap="all" dirty="0">
                <a:solidFill>
                  <a:srgbClr val="FF0000"/>
                </a:solidFill>
                <a:ea typeface="+mj-ea"/>
                <a:cs typeface="+mj-cs"/>
              </a:rPr>
              <a:t>Wie wirken sich die Prüfungen auf den Abschluss aus ?</a:t>
            </a:r>
            <a:endParaRPr lang="de-DE" sz="4800" dirty="0"/>
          </a:p>
        </p:txBody>
      </p:sp>
    </p:spTree>
    <p:extLst>
      <p:ext uri="{BB962C8B-B14F-4D97-AF65-F5344CB8AC3E}">
        <p14:creationId xmlns:p14="http://schemas.microsoft.com/office/powerpoint/2010/main" val="153660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249251" y="954320"/>
            <a:ext cx="9401577" cy="5678478"/>
          </a:xfrm>
          <a:prstGeom prst="rect">
            <a:avLst/>
          </a:prstGeom>
        </p:spPr>
        <p:txBody>
          <a:bodyPr wrap="square">
            <a:spAutoFit/>
          </a:bodyPr>
          <a:lstStyle/>
          <a:p>
            <a:pPr lvl="0"/>
            <a:r>
              <a:rPr lang="de-DE" sz="1400" dirty="0">
                <a:solidFill>
                  <a:prstClr val="black"/>
                </a:solidFill>
                <a:latin typeface="Helvetica" panose="020B0604020202020204" pitchFamily="34" charset="0"/>
              </a:rPr>
              <a:t>Das Realschulabschlusszeugnis stellt die Leistungen im Verlauf des Schuljahres und die Prüfungsleistungen dar. </a:t>
            </a:r>
            <a:endParaRPr lang="de-DE" sz="1400" dirty="0">
              <a:solidFill>
                <a:prstClr val="black"/>
              </a:solidFill>
              <a:latin typeface="Times New Roman" panose="02020603050405020304" pitchFamily="18" charset="0"/>
            </a:endParaRPr>
          </a:p>
          <a:p>
            <a:pPr lvl="0"/>
            <a:r>
              <a:rPr lang="de-DE" sz="1400" dirty="0">
                <a:solidFill>
                  <a:prstClr val="black"/>
                </a:solidFill>
                <a:latin typeface="Helvetica" panose="020B0604020202020204" pitchFamily="34" charset="0"/>
              </a:rPr>
              <a:t>Die Noten für das Abschlusszeugnis berechnen sich folgendermaßen: </a:t>
            </a:r>
          </a:p>
          <a:p>
            <a:pPr lvl="0"/>
            <a:endParaRPr lang="de-DE" sz="1200" dirty="0">
              <a:solidFill>
                <a:prstClr val="black"/>
              </a:solidFill>
              <a:latin typeface="Helvetica" panose="020B0604020202020204" pitchFamily="34" charset="0"/>
            </a:endParaRPr>
          </a:p>
          <a:p>
            <a:pPr lvl="0"/>
            <a:endParaRPr lang="de-DE" sz="1200" dirty="0">
              <a:solidFill>
                <a:prstClr val="black"/>
              </a:solidFill>
              <a:latin typeface="Helvetica" panose="020B0604020202020204" pitchFamily="34" charset="0"/>
            </a:endParaRPr>
          </a:p>
          <a:p>
            <a:pPr marL="228600" lvl="0" indent="-228600">
              <a:buFontTx/>
              <a:buAutoNum type="arabicPeriod"/>
            </a:pPr>
            <a:r>
              <a:rPr lang="de-DE" sz="1600" b="1" u="sng" dirty="0">
                <a:solidFill>
                  <a:prstClr val="black"/>
                </a:solidFill>
                <a:latin typeface="Helvetica" panose="020B0604020202020204" pitchFamily="34" charset="0"/>
              </a:rPr>
              <a:t>Prüfungsfäche</a:t>
            </a:r>
            <a:r>
              <a:rPr lang="de-DE" sz="1600" b="1" dirty="0">
                <a:solidFill>
                  <a:prstClr val="black"/>
                </a:solidFill>
                <a:latin typeface="Helvetica" panose="020B0604020202020204" pitchFamily="34" charset="0"/>
              </a:rPr>
              <a:t>r</a:t>
            </a:r>
            <a:r>
              <a:rPr lang="de-DE" sz="1100" dirty="0">
                <a:solidFill>
                  <a:prstClr val="black"/>
                </a:solidFill>
                <a:latin typeface="Helvetica" panose="020B0604020202020204" pitchFamily="34" charset="0"/>
              </a:rPr>
              <a:t>:(Deutsch, Englisch, Mathematik, Fach der Präsentationsprüfung)</a:t>
            </a:r>
          </a:p>
          <a:p>
            <a:pPr lvl="0"/>
            <a:endParaRPr lang="de-DE" sz="1100" dirty="0">
              <a:solidFill>
                <a:prstClr val="black"/>
              </a:solidFill>
              <a:latin typeface="Helvetica" panose="020B0604020202020204" pitchFamily="34" charset="0"/>
            </a:endParaRPr>
          </a:p>
          <a:p>
            <a:pPr lvl="0"/>
            <a:r>
              <a:rPr lang="de-DE" sz="1100" dirty="0">
                <a:solidFill>
                  <a:prstClr val="black"/>
                </a:solidFill>
                <a:latin typeface="Helvetica" panose="020B0604020202020204" pitchFamily="34" charset="0"/>
              </a:rPr>
              <a:t>	</a:t>
            </a:r>
            <a:r>
              <a:rPr lang="de-DE" sz="1400" b="1" dirty="0">
                <a:solidFill>
                  <a:prstClr val="black"/>
                </a:solidFill>
                <a:latin typeface="Helvetica" panose="020B0604020202020204" pitchFamily="34" charset="0"/>
              </a:rPr>
              <a:t>- Endnote berechnet sich aus zwei mal Halbjahresnote plus ein mal Prüfungsergebnis. </a:t>
            </a:r>
          </a:p>
          <a:p>
            <a:pPr lvl="0"/>
            <a:endParaRPr lang="de-DE" sz="1400" b="1" dirty="0">
              <a:solidFill>
                <a:prstClr val="black"/>
              </a:solidFill>
              <a:latin typeface="Helvetica" panose="020B0604020202020204" pitchFamily="34" charset="0"/>
            </a:endParaRPr>
          </a:p>
          <a:p>
            <a:pPr lvl="0"/>
            <a:r>
              <a:rPr lang="de-DE" sz="1400" b="1" dirty="0">
                <a:solidFill>
                  <a:prstClr val="black"/>
                </a:solidFill>
                <a:latin typeface="Helvetica" panose="020B0604020202020204" pitchFamily="34" charset="0"/>
              </a:rPr>
              <a:t>	</a:t>
            </a:r>
            <a:r>
              <a:rPr lang="de-DE" b="1" dirty="0">
                <a:solidFill>
                  <a:prstClr val="black"/>
                </a:solidFill>
                <a:latin typeface="Helvetica" panose="020B0604020202020204" pitchFamily="34" charset="0"/>
              </a:rPr>
              <a:t>(</a:t>
            </a:r>
            <a:r>
              <a:rPr lang="de-DE" dirty="0">
                <a:solidFill>
                  <a:prstClr val="black"/>
                </a:solidFill>
              </a:rPr>
              <a:t>Beispiel 1): Halbjahresnote: 3, Prüfungsnote: 4</a:t>
            </a:r>
            <a:r>
              <a:rPr lang="de-DE" dirty="0" smtClean="0">
                <a:solidFill>
                  <a:prstClr val="black"/>
                </a:solidFill>
              </a:rPr>
              <a:t>: (</a:t>
            </a:r>
            <a:r>
              <a:rPr lang="de-DE" dirty="0">
                <a:solidFill>
                  <a:prstClr val="black"/>
                </a:solidFill>
              </a:rPr>
              <a:t>2⋅3+4)÷3=3,3 </a:t>
            </a:r>
            <a:r>
              <a:rPr lang="de-DE" sz="1600" dirty="0" smtClean="0">
                <a:solidFill>
                  <a:prstClr val="black"/>
                </a:solidFill>
              </a:rPr>
              <a:t>Zeugnisnote</a:t>
            </a:r>
            <a:r>
              <a:rPr lang="de-DE" dirty="0" smtClean="0">
                <a:solidFill>
                  <a:prstClr val="black"/>
                </a:solidFill>
              </a:rPr>
              <a:t> </a:t>
            </a:r>
            <a:r>
              <a:rPr lang="de-DE" dirty="0">
                <a:solidFill>
                  <a:prstClr val="black"/>
                </a:solidFill>
              </a:rPr>
              <a:t>3 </a:t>
            </a:r>
          </a:p>
          <a:p>
            <a:pPr lvl="0"/>
            <a:r>
              <a:rPr lang="de-DE" b="1" dirty="0">
                <a:solidFill>
                  <a:prstClr val="black"/>
                </a:solidFill>
                <a:latin typeface="Helvetica" panose="020B0604020202020204" pitchFamily="34" charset="0"/>
              </a:rPr>
              <a:t>       (</a:t>
            </a:r>
            <a:r>
              <a:rPr lang="de-DE" dirty="0">
                <a:solidFill>
                  <a:prstClr val="black"/>
                </a:solidFill>
              </a:rPr>
              <a:t>Beispiel 2): Halbjahresnote: 3, Prüfungsnote: </a:t>
            </a:r>
            <a:r>
              <a:rPr lang="de-DE" dirty="0" smtClean="0">
                <a:solidFill>
                  <a:prstClr val="black"/>
                </a:solidFill>
              </a:rPr>
              <a:t>5: (2</a:t>
            </a:r>
            <a:r>
              <a:rPr lang="de-DE" dirty="0">
                <a:solidFill>
                  <a:prstClr val="black"/>
                </a:solidFill>
              </a:rPr>
              <a:t>⋅3+5)÷3=3,7 </a:t>
            </a:r>
            <a:r>
              <a:rPr lang="de-DE" sz="1600" dirty="0" smtClean="0">
                <a:solidFill>
                  <a:prstClr val="black"/>
                </a:solidFill>
              </a:rPr>
              <a:t>Zeugnisnote </a:t>
            </a:r>
            <a:r>
              <a:rPr lang="de-DE" sz="1600" dirty="0">
                <a:solidFill>
                  <a:prstClr val="black"/>
                </a:solidFill>
              </a:rPr>
              <a:t>4</a:t>
            </a:r>
          </a:p>
          <a:p>
            <a:pPr lvl="0"/>
            <a:endParaRPr lang="de-DE" dirty="0">
              <a:solidFill>
                <a:prstClr val="black"/>
              </a:solidFill>
            </a:endParaRPr>
          </a:p>
          <a:p>
            <a:pPr lvl="0"/>
            <a:r>
              <a:rPr lang="de-DE" sz="1600" b="1" dirty="0">
                <a:solidFill>
                  <a:prstClr val="black"/>
                </a:solidFill>
                <a:latin typeface="Helvetica" panose="020B0604020202020204" pitchFamily="34" charset="0"/>
                <a:cs typeface="Helvetica" panose="020B0604020202020204" pitchFamily="34" charset="0"/>
              </a:rPr>
              <a:t>2 .</a:t>
            </a:r>
            <a:r>
              <a:rPr lang="de-DE" sz="1600" b="1" u="sng" dirty="0">
                <a:solidFill>
                  <a:prstClr val="black"/>
                </a:solidFill>
                <a:latin typeface="Helvetica" panose="020B0604020202020204" pitchFamily="34" charset="0"/>
                <a:cs typeface="Helvetica" panose="020B0604020202020204" pitchFamily="34" charset="0"/>
              </a:rPr>
              <a:t>Kein Prüfungsfach</a:t>
            </a:r>
            <a:r>
              <a:rPr lang="de-DE" sz="1600" b="1" dirty="0">
                <a:solidFill>
                  <a:prstClr val="black"/>
                </a:solidFill>
                <a:latin typeface="Helvetica" panose="020B0604020202020204" pitchFamily="34" charset="0"/>
                <a:cs typeface="Helvetica" panose="020B0604020202020204" pitchFamily="34" charset="0"/>
              </a:rPr>
              <a:t>: </a:t>
            </a:r>
          </a:p>
          <a:p>
            <a:pPr lvl="0"/>
            <a:endParaRPr lang="de-DE" sz="1600" b="1" dirty="0">
              <a:solidFill>
                <a:prstClr val="black"/>
              </a:solidFill>
              <a:latin typeface="Helvetica" panose="020B0604020202020204" pitchFamily="34" charset="0"/>
              <a:cs typeface="Helvetica" panose="020B0604020202020204" pitchFamily="34" charset="0"/>
            </a:endParaRPr>
          </a:p>
          <a:p>
            <a:pPr lvl="0"/>
            <a:r>
              <a:rPr lang="de-DE" sz="1600" b="1" dirty="0">
                <a:solidFill>
                  <a:prstClr val="black"/>
                </a:solidFill>
                <a:latin typeface="Helvetica" panose="020B0604020202020204" pitchFamily="34" charset="0"/>
                <a:cs typeface="Helvetica" panose="020B0604020202020204" pitchFamily="34" charset="0"/>
              </a:rPr>
              <a:t>	- </a:t>
            </a:r>
            <a:r>
              <a:rPr lang="de-DE" sz="1400" b="1" dirty="0">
                <a:solidFill>
                  <a:prstClr val="black"/>
                </a:solidFill>
                <a:latin typeface="Helvetica" panose="020B0604020202020204" pitchFamily="34" charset="0"/>
                <a:cs typeface="Helvetica" panose="020B0604020202020204" pitchFamily="34" charset="0"/>
              </a:rPr>
              <a:t>Zeugnisnote des 2. Halbjahres der Jahrgangsstufe 10 (Ganzjahresnoten)</a:t>
            </a:r>
          </a:p>
          <a:p>
            <a:pPr lvl="0"/>
            <a:endParaRPr lang="de-DE" sz="1400" b="1" dirty="0">
              <a:solidFill>
                <a:prstClr val="black"/>
              </a:solidFill>
              <a:latin typeface="Helvetica" panose="020B0604020202020204" pitchFamily="34" charset="0"/>
              <a:cs typeface="Helvetica" panose="020B0604020202020204" pitchFamily="34" charset="0"/>
            </a:endParaRPr>
          </a:p>
          <a:p>
            <a:pPr lvl="0"/>
            <a:endParaRPr lang="de-DE" sz="1400" b="1" dirty="0">
              <a:solidFill>
                <a:prstClr val="black"/>
              </a:solidFill>
              <a:latin typeface="Helvetica" panose="020B0604020202020204" pitchFamily="34" charset="0"/>
              <a:cs typeface="Helvetica" panose="020B0604020202020204" pitchFamily="34" charset="0"/>
            </a:endParaRPr>
          </a:p>
          <a:p>
            <a:pPr lvl="0"/>
            <a:r>
              <a:rPr lang="de-DE" sz="1400" b="1" u="sng" dirty="0">
                <a:solidFill>
                  <a:prstClr val="black"/>
                </a:solidFill>
                <a:latin typeface="Helvetica" panose="020B0604020202020204" pitchFamily="34" charset="0"/>
              </a:rPr>
              <a:t>Erteilung des Realschulabschlusses </a:t>
            </a:r>
          </a:p>
          <a:p>
            <a:pPr lvl="0"/>
            <a:endParaRPr lang="de-DE" sz="1400" dirty="0">
              <a:solidFill>
                <a:prstClr val="black"/>
              </a:solidFill>
              <a:latin typeface="Helvetica" panose="020B0604020202020204" pitchFamily="34" charset="0"/>
              <a:cs typeface="Helvetica" panose="020B0604020202020204" pitchFamily="34" charset="0"/>
            </a:endParaRPr>
          </a:p>
          <a:p>
            <a:pPr lvl="0"/>
            <a:r>
              <a:rPr lang="de-DE" sz="1400" dirty="0">
                <a:solidFill>
                  <a:prstClr val="black"/>
                </a:solidFill>
                <a:latin typeface="Helvetica" panose="020B0604020202020204" pitchFamily="34" charset="0"/>
                <a:cs typeface="Helvetica" panose="020B0604020202020204" pitchFamily="34" charset="0"/>
              </a:rPr>
              <a:t>Der Realschulabschluss wird erteilt, wenn die Gesamtleistung den Durchschnitt 4,4 oder besser erhält und alle weiteren Versetzungskriterien nach § 60 des Hessischen Schulgesetzes erfüllt sind. </a:t>
            </a:r>
          </a:p>
          <a:p>
            <a:pPr lvl="0"/>
            <a:endParaRPr lang="de-DE" sz="1400" dirty="0">
              <a:solidFill>
                <a:prstClr val="black"/>
              </a:solidFill>
              <a:latin typeface="Helvetica" panose="020B0604020202020204" pitchFamily="34" charset="0"/>
              <a:cs typeface="Helvetica" panose="020B0604020202020204" pitchFamily="34" charset="0"/>
            </a:endParaRPr>
          </a:p>
          <a:p>
            <a:pPr lvl="0"/>
            <a:r>
              <a:rPr lang="de-DE" sz="1400" dirty="0">
                <a:solidFill>
                  <a:prstClr val="black"/>
                </a:solidFill>
                <a:latin typeface="Helvetica" panose="020B0604020202020204" pitchFamily="34" charset="0"/>
                <a:cs typeface="Helvetica" panose="020B0604020202020204" pitchFamily="34" charset="0"/>
              </a:rPr>
              <a:t>Der qualifizierende Realschulabschluss wird zuerkannt, wenn:</a:t>
            </a:r>
          </a:p>
          <a:p>
            <a:pPr lvl="0"/>
            <a:r>
              <a:rPr lang="de-DE" sz="1400" dirty="0">
                <a:solidFill>
                  <a:prstClr val="black"/>
                </a:solidFill>
                <a:latin typeface="Helvetica" panose="020B0604020202020204" pitchFamily="34" charset="0"/>
                <a:cs typeface="Helvetica" panose="020B0604020202020204" pitchFamily="34" charset="0"/>
              </a:rPr>
              <a:t>(1.) alle Versetzungskriterien nach § 60 des Hessischen Schulgesetzes erfüllt sind, </a:t>
            </a:r>
          </a:p>
          <a:p>
            <a:pPr lvl="0"/>
            <a:r>
              <a:rPr lang="de-DE" sz="1400" dirty="0">
                <a:solidFill>
                  <a:prstClr val="black"/>
                </a:solidFill>
                <a:latin typeface="Helvetica" panose="020B0604020202020204" pitchFamily="34" charset="0"/>
                <a:cs typeface="Helvetica" panose="020B0604020202020204" pitchFamily="34" charset="0"/>
              </a:rPr>
              <a:t>(2.) die aus den Endnoten berechnete Durchschnittsnote in den Fächern Deutsch, Mathematik sowie der ersten Fremdsprache besser als befriedigend (&lt; 3,0) ist </a:t>
            </a:r>
            <a:r>
              <a:rPr lang="de-DE" sz="1400" dirty="0" smtClean="0">
                <a:solidFill>
                  <a:prstClr val="black"/>
                </a:solidFill>
                <a:latin typeface="Helvetica" panose="020B0604020202020204" pitchFamily="34" charset="0"/>
                <a:cs typeface="Helvetica" panose="020B0604020202020204" pitchFamily="34" charset="0"/>
              </a:rPr>
              <a:t>und der Durchschnitt aller anderen Fächer auch besser als 3 ist. </a:t>
            </a:r>
            <a:endParaRPr lang="de-DE" sz="1400" dirty="0">
              <a:solidFill>
                <a:prstClr val="black"/>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77618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588616" y="1173893"/>
            <a:ext cx="8711939" cy="877330"/>
          </a:xfrm>
          <a:prstGeom prst="rect">
            <a:avLst/>
          </a:prstGeom>
        </p:spPr>
      </p:pic>
      <p:sp>
        <p:nvSpPr>
          <p:cNvPr id="3" name="Rechteck 2"/>
          <p:cNvSpPr/>
          <p:nvPr/>
        </p:nvSpPr>
        <p:spPr>
          <a:xfrm>
            <a:off x="1094704" y="2261286"/>
            <a:ext cx="10100518" cy="3250121"/>
          </a:xfrm>
          <a:prstGeom prst="rect">
            <a:avLst/>
          </a:prstGeom>
        </p:spPr>
        <p:txBody>
          <a:bodyPr wrap="square">
            <a:spAutoFit/>
          </a:bodyPr>
          <a:lstStyle/>
          <a:p>
            <a:pPr marL="285750" lvl="0" indent="-285750">
              <a:spcBef>
                <a:spcPct val="20000"/>
              </a:spcBef>
              <a:buClr>
                <a:srgbClr val="F0A22E"/>
              </a:buClr>
              <a:buSzPct val="70000"/>
              <a:buFont typeface="Arial" panose="020B0604020202020204" pitchFamily="34" charset="0"/>
              <a:buChar char="•"/>
              <a:defRPr/>
            </a:pPr>
            <a:r>
              <a:rPr lang="de-DE" dirty="0" smtClean="0"/>
              <a:t>Ausbildung</a:t>
            </a:r>
            <a:endParaRPr lang="de-DE" dirty="0"/>
          </a:p>
          <a:p>
            <a:pPr marL="285750" lvl="0" indent="-285750">
              <a:spcBef>
                <a:spcPct val="20000"/>
              </a:spcBef>
              <a:buClr>
                <a:srgbClr val="F0A22E"/>
              </a:buClr>
              <a:buSzPct val="70000"/>
              <a:buFont typeface="Arial" panose="020B0604020202020204" pitchFamily="34" charset="0"/>
              <a:buChar char="•"/>
              <a:defRPr/>
            </a:pPr>
            <a:r>
              <a:rPr lang="de-DE" dirty="0" smtClean="0"/>
              <a:t>Weiterführende Schulen</a:t>
            </a:r>
          </a:p>
          <a:p>
            <a:pPr marL="285750" lvl="0" indent="-285750">
              <a:spcBef>
                <a:spcPct val="20000"/>
              </a:spcBef>
              <a:buClr>
                <a:srgbClr val="F0A22E"/>
              </a:buClr>
              <a:buSzPct val="70000"/>
              <a:buFont typeface="Arial" panose="020B0604020202020204" pitchFamily="34" charset="0"/>
              <a:buChar char="•"/>
              <a:defRPr/>
            </a:pPr>
            <a:r>
              <a:rPr lang="de-DE" dirty="0" smtClean="0"/>
              <a:t>Beratung durch Klassenlehrer, Stufenleitung, Frau </a:t>
            </a:r>
            <a:r>
              <a:rPr lang="de-DE" dirty="0" err="1" smtClean="0"/>
              <a:t>Agostin</a:t>
            </a:r>
            <a:r>
              <a:rPr lang="de-DE" dirty="0" smtClean="0"/>
              <a:t> und der Arbeitsagentur</a:t>
            </a:r>
            <a:endParaRPr lang="de-DE" dirty="0"/>
          </a:p>
          <a:p>
            <a:pPr lvl="0">
              <a:lnSpc>
                <a:spcPct val="100000"/>
              </a:lnSpc>
              <a:spcBef>
                <a:spcPct val="20000"/>
              </a:spcBef>
              <a:buClr>
                <a:srgbClr val="F0A22E"/>
              </a:buClr>
              <a:buSzPct val="70000"/>
              <a:buFontTx/>
              <a:buChar char="-"/>
              <a:defRPr/>
            </a:pPr>
            <a:endParaRPr lang="de-DE" dirty="0"/>
          </a:p>
          <a:p>
            <a:pPr lvl="0">
              <a:spcBef>
                <a:spcPct val="20000"/>
              </a:spcBef>
              <a:buClr>
                <a:srgbClr val="F0A22E"/>
              </a:buClr>
              <a:buSzPct val="70000"/>
              <a:defRPr/>
            </a:pPr>
            <a:r>
              <a:rPr lang="de-DE" sz="2400" b="1" dirty="0"/>
              <a:t>  Herzliche Einladung zu </a:t>
            </a:r>
            <a:r>
              <a:rPr lang="de-DE" sz="2400" b="1" dirty="0" smtClean="0"/>
              <a:t>unserem Informationsabend weiterführende Schulen</a:t>
            </a:r>
          </a:p>
          <a:p>
            <a:pPr lvl="0">
              <a:spcBef>
                <a:spcPct val="20000"/>
              </a:spcBef>
              <a:buClr>
                <a:srgbClr val="F0A22E"/>
              </a:buClr>
              <a:buSzPct val="70000"/>
              <a:defRPr/>
            </a:pPr>
            <a:endParaRPr lang="de-DE" sz="2400" b="1" dirty="0"/>
          </a:p>
          <a:p>
            <a:pPr lvl="0">
              <a:lnSpc>
                <a:spcPct val="100000"/>
              </a:lnSpc>
              <a:spcBef>
                <a:spcPct val="20000"/>
              </a:spcBef>
              <a:buClr>
                <a:srgbClr val="F0A22E"/>
              </a:buClr>
              <a:buSzPct val="70000"/>
              <a:buFontTx/>
              <a:buChar char="-"/>
              <a:defRPr/>
            </a:pPr>
            <a:r>
              <a:rPr lang="de-DE" dirty="0" smtClean="0"/>
              <a:t>-22.11.2023		Hessische </a:t>
            </a:r>
            <a:r>
              <a:rPr lang="de-DE" dirty="0"/>
              <a:t>Schulen </a:t>
            </a:r>
            <a:r>
              <a:rPr lang="de-DE" dirty="0" smtClean="0"/>
              <a:t>(MLS, KKS, HMS) BW-Schulen</a:t>
            </a:r>
            <a:endParaRPr lang="de-DE" dirty="0"/>
          </a:p>
          <a:p>
            <a:pPr lvl="0">
              <a:lnSpc>
                <a:spcPct val="100000"/>
              </a:lnSpc>
              <a:spcBef>
                <a:spcPct val="20000"/>
              </a:spcBef>
              <a:buClr>
                <a:srgbClr val="F0A22E"/>
              </a:buClr>
              <a:buSzPct val="70000"/>
              <a:buFontTx/>
              <a:buChar char="-"/>
              <a:defRPr/>
            </a:pPr>
            <a:endParaRPr lang="de-DE" dirty="0"/>
          </a:p>
          <a:p>
            <a:pPr lvl="0">
              <a:lnSpc>
                <a:spcPct val="100000"/>
              </a:lnSpc>
              <a:spcBef>
                <a:spcPct val="20000"/>
              </a:spcBef>
              <a:buClr>
                <a:srgbClr val="F0A22E"/>
              </a:buClr>
              <a:buSzPct val="70000"/>
              <a:buFontTx/>
              <a:buChar char="-"/>
              <a:defRPr/>
            </a:pPr>
            <a:r>
              <a:rPr lang="de-DE" dirty="0"/>
              <a:t>Zu </a:t>
            </a:r>
            <a:r>
              <a:rPr lang="de-DE" dirty="0" smtClean="0"/>
              <a:t>dieser </a:t>
            </a:r>
            <a:r>
              <a:rPr lang="de-DE" dirty="0"/>
              <a:t>Veranstaltungen bekommen Sie eine gesonderte </a:t>
            </a:r>
            <a:r>
              <a:rPr lang="de-DE" dirty="0" smtClean="0"/>
              <a:t>Einladung über </a:t>
            </a:r>
            <a:r>
              <a:rPr lang="de-DE" dirty="0" err="1" smtClean="0"/>
              <a:t>Lanis</a:t>
            </a:r>
            <a:endParaRPr lang="de-DE" dirty="0"/>
          </a:p>
        </p:txBody>
      </p:sp>
    </p:spTree>
    <p:extLst>
      <p:ext uri="{BB962C8B-B14F-4D97-AF65-F5344CB8AC3E}">
        <p14:creationId xmlns:p14="http://schemas.microsoft.com/office/powerpoint/2010/main" val="1627262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rgbClr val="FF0000"/>
                </a:solidFill>
              </a:rPr>
              <a:t>Abschlüsse am ende der 10</a:t>
            </a:r>
            <a:endParaRPr lang="de-DE" b="1" dirty="0">
              <a:solidFill>
                <a:srgbClr val="FF0000"/>
              </a:solidFill>
            </a:endParaRPr>
          </a:p>
        </p:txBody>
      </p:sp>
      <p:sp>
        <p:nvSpPr>
          <p:cNvPr id="3" name="Inhaltsplatzhalter 2"/>
          <p:cNvSpPr>
            <a:spLocks noGrp="1"/>
          </p:cNvSpPr>
          <p:nvPr>
            <p:ph sz="quarter" idx="13"/>
          </p:nvPr>
        </p:nvSpPr>
        <p:spPr/>
        <p:txBody>
          <a:bodyPr>
            <a:normAutofit/>
          </a:bodyPr>
          <a:lstStyle/>
          <a:p>
            <a:r>
              <a:rPr lang="de-DE" dirty="0" smtClean="0"/>
              <a:t>Realschulabschluss</a:t>
            </a:r>
          </a:p>
          <a:p>
            <a:r>
              <a:rPr lang="de-DE" dirty="0" smtClean="0"/>
              <a:t>Qualifizierender  </a:t>
            </a:r>
            <a:r>
              <a:rPr lang="de-DE" dirty="0" err="1" smtClean="0"/>
              <a:t>realschulabschluss</a:t>
            </a:r>
            <a:endParaRPr lang="de-DE" dirty="0" smtClean="0"/>
          </a:p>
          <a:p>
            <a:r>
              <a:rPr lang="de-DE" dirty="0" smtClean="0"/>
              <a:t>Versetzung in die gymnasiale  </a:t>
            </a:r>
            <a:r>
              <a:rPr lang="de-DE" dirty="0" err="1" smtClean="0"/>
              <a:t>oberstufe</a:t>
            </a:r>
            <a:endParaRPr lang="de-DE" dirty="0" smtClean="0"/>
          </a:p>
          <a:p>
            <a:r>
              <a:rPr lang="de-DE" dirty="0" smtClean="0"/>
              <a:t>Qualifizierender </a:t>
            </a:r>
            <a:r>
              <a:rPr lang="de-DE" dirty="0" err="1" smtClean="0"/>
              <a:t>hauptschulabschluss</a:t>
            </a:r>
            <a:endParaRPr lang="de-DE" dirty="0" smtClean="0"/>
          </a:p>
          <a:p>
            <a:r>
              <a:rPr lang="de-DE" dirty="0" smtClean="0"/>
              <a:t>Gleichstellung des Hauptschulabschlusses</a:t>
            </a:r>
          </a:p>
        </p:txBody>
      </p:sp>
      <p:pic>
        <p:nvPicPr>
          <p:cNvPr id="4" name="image2.jpg" descr="HBS-Logo-1_4blackwhite"/>
          <p:cNvPicPr/>
          <p:nvPr/>
        </p:nvPicPr>
        <p:blipFill>
          <a:blip r:embed="rId2" cstate="print">
            <a:extLst>
              <a:ext uri="{28A0092B-C50C-407E-A947-70E740481C1C}">
                <a14:useLocalDpi xmlns:a14="http://schemas.microsoft.com/office/drawing/2010/main" val="0"/>
              </a:ext>
            </a:extLst>
          </a:blip>
          <a:srcRect/>
          <a:stretch>
            <a:fillRect/>
          </a:stretch>
        </p:blipFill>
        <p:spPr>
          <a:xfrm>
            <a:off x="10360152" y="618517"/>
            <a:ext cx="1376172" cy="1097661"/>
          </a:xfrm>
          <a:prstGeom prst="rect">
            <a:avLst/>
          </a:prstGeom>
          <a:ln/>
        </p:spPr>
      </p:pic>
    </p:spTree>
    <p:extLst>
      <p:ext uri="{BB962C8B-B14F-4D97-AF65-F5344CB8AC3E}">
        <p14:creationId xmlns:p14="http://schemas.microsoft.com/office/powerpoint/2010/main" val="1997209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518985" y="1149179"/>
            <a:ext cx="10676238" cy="5262979"/>
          </a:xfrm>
          <a:prstGeom prst="rect">
            <a:avLst/>
          </a:prstGeom>
        </p:spPr>
        <p:txBody>
          <a:bodyPr wrap="square">
            <a:spAutoFit/>
          </a:bodyPr>
          <a:lstStyle/>
          <a:p>
            <a:pPr fontAlgn="base"/>
            <a:r>
              <a:rPr lang="en-US" dirty="0" smtClean="0">
                <a:latin typeface="Georgia" panose="02040502050405020303" pitchFamily="18" charset="0"/>
              </a:rPr>
              <a:t>​- </a:t>
            </a:r>
            <a:r>
              <a:rPr lang="en-US" sz="2800" dirty="0" err="1" smtClean="0">
                <a:latin typeface="Georgia" panose="02040502050405020303" pitchFamily="18" charset="0"/>
              </a:rPr>
              <a:t>Unterricht</a:t>
            </a:r>
            <a:r>
              <a:rPr lang="en-US" sz="2800" dirty="0" smtClean="0">
                <a:latin typeface="Georgia" panose="02040502050405020303" pitchFamily="18" charset="0"/>
              </a:rPr>
              <a:t> </a:t>
            </a:r>
            <a:r>
              <a:rPr lang="en-US" sz="2800" dirty="0" err="1" smtClean="0">
                <a:latin typeface="Georgia" panose="02040502050405020303" pitchFamily="18" charset="0"/>
              </a:rPr>
              <a:t>findet</a:t>
            </a:r>
            <a:r>
              <a:rPr lang="en-US" sz="2800" dirty="0" smtClean="0">
                <a:latin typeface="Georgia" panose="02040502050405020303" pitchFamily="18" charset="0"/>
              </a:rPr>
              <a:t> in </a:t>
            </a:r>
            <a:r>
              <a:rPr lang="en-US" sz="2800" dirty="0" err="1" smtClean="0">
                <a:latin typeface="Georgia" panose="02040502050405020303" pitchFamily="18" charset="0"/>
              </a:rPr>
              <a:t>Kursen</a:t>
            </a:r>
            <a:r>
              <a:rPr lang="en-US" sz="2800" dirty="0" smtClean="0">
                <a:latin typeface="Georgia" panose="02040502050405020303" pitchFamily="18" charset="0"/>
              </a:rPr>
              <a:t> </a:t>
            </a:r>
            <a:r>
              <a:rPr lang="en-US" sz="2800" dirty="0" err="1" smtClean="0">
                <a:latin typeface="Georgia" panose="02040502050405020303" pitchFamily="18" charset="0"/>
              </a:rPr>
              <a:t>statt</a:t>
            </a:r>
            <a:r>
              <a:rPr lang="en-US" sz="2800" dirty="0" smtClean="0">
                <a:latin typeface="Georgia" panose="02040502050405020303" pitchFamily="18" charset="0"/>
              </a:rPr>
              <a:t> </a:t>
            </a:r>
          </a:p>
          <a:p>
            <a:pPr fontAlgn="base"/>
            <a:r>
              <a:rPr lang="en-US" sz="2800" dirty="0">
                <a:latin typeface="Georgia" panose="02040502050405020303" pitchFamily="18" charset="0"/>
              </a:rPr>
              <a:t> </a:t>
            </a:r>
            <a:r>
              <a:rPr lang="en-US" sz="2800" dirty="0" smtClean="0">
                <a:latin typeface="Georgia" panose="02040502050405020303" pitchFamily="18" charset="0"/>
              </a:rPr>
              <a:t> ( </a:t>
            </a:r>
            <a:r>
              <a:rPr lang="en-US" sz="2800" dirty="0" err="1" smtClean="0">
                <a:latin typeface="Georgia" panose="02040502050405020303" pitchFamily="18" charset="0"/>
              </a:rPr>
              <a:t>ein</a:t>
            </a:r>
            <a:r>
              <a:rPr lang="en-US" sz="2800" dirty="0" smtClean="0">
                <a:latin typeface="Georgia" panose="02040502050405020303" pitchFamily="18" charset="0"/>
              </a:rPr>
              <a:t> C-</a:t>
            </a:r>
            <a:r>
              <a:rPr lang="en-US" sz="2800" dirty="0" err="1" smtClean="0">
                <a:latin typeface="Georgia" panose="02040502050405020303" pitchFamily="18" charset="0"/>
              </a:rPr>
              <a:t>Kurs</a:t>
            </a:r>
            <a:r>
              <a:rPr lang="en-US" sz="2800" dirty="0" smtClean="0">
                <a:latin typeface="Georgia" panose="02040502050405020303" pitchFamily="18" charset="0"/>
              </a:rPr>
              <a:t> </a:t>
            </a:r>
            <a:r>
              <a:rPr lang="en-US" sz="2800" dirty="0" err="1" smtClean="0">
                <a:latin typeface="Georgia" panose="02040502050405020303" pitchFamily="18" charset="0"/>
              </a:rPr>
              <a:t>möglich</a:t>
            </a:r>
            <a:r>
              <a:rPr lang="en-US" sz="2800" dirty="0" smtClean="0">
                <a:latin typeface="Georgia" panose="02040502050405020303" pitchFamily="18" charset="0"/>
              </a:rPr>
              <a:t> in Ma/D/E  /  HBS </a:t>
            </a:r>
            <a:r>
              <a:rPr lang="en-US" sz="2800" dirty="0" err="1" smtClean="0">
                <a:latin typeface="Georgia" panose="02040502050405020303" pitchFamily="18" charset="0"/>
              </a:rPr>
              <a:t>als</a:t>
            </a:r>
            <a:r>
              <a:rPr lang="en-US" sz="2800" dirty="0" smtClean="0">
                <a:latin typeface="Georgia" panose="02040502050405020303" pitchFamily="18" charset="0"/>
              </a:rPr>
              <a:t> </a:t>
            </a:r>
            <a:r>
              <a:rPr lang="en-US" sz="2800" dirty="0" err="1" smtClean="0">
                <a:latin typeface="Georgia" panose="02040502050405020303" pitchFamily="18" charset="0"/>
              </a:rPr>
              <a:t>Klasse</a:t>
            </a:r>
            <a:r>
              <a:rPr lang="en-US" sz="2800" dirty="0" smtClean="0">
                <a:latin typeface="Georgia" panose="02040502050405020303" pitchFamily="18" charset="0"/>
              </a:rPr>
              <a:t>)</a:t>
            </a:r>
          </a:p>
          <a:p>
            <a:pPr fontAlgn="base"/>
            <a:endParaRPr lang="en-US" sz="2800" dirty="0" smtClean="0">
              <a:latin typeface="Georgia" panose="02040502050405020303" pitchFamily="18" charset="0"/>
            </a:endParaRPr>
          </a:p>
          <a:p>
            <a:pPr fontAlgn="base"/>
            <a:r>
              <a:rPr lang="en-US" sz="2800" dirty="0" smtClean="0">
                <a:latin typeface="Georgia" panose="02040502050405020303" pitchFamily="18" charset="0"/>
              </a:rPr>
              <a:t>-</a:t>
            </a:r>
            <a:r>
              <a:rPr lang="en-US" sz="2800" dirty="0" err="1" smtClean="0">
                <a:latin typeface="Georgia" panose="02040502050405020303" pitchFamily="18" charset="0"/>
              </a:rPr>
              <a:t>Anwesenheit</a:t>
            </a:r>
            <a:r>
              <a:rPr lang="en-US" sz="2800" dirty="0" smtClean="0">
                <a:latin typeface="Georgia" panose="02040502050405020303" pitchFamily="18" charset="0"/>
              </a:rPr>
              <a:t> in den </a:t>
            </a:r>
            <a:r>
              <a:rPr lang="en-US" sz="2800" dirty="0" err="1" smtClean="0">
                <a:latin typeface="Georgia" panose="02040502050405020303" pitchFamily="18" charset="0"/>
              </a:rPr>
              <a:t>unterschiedlichen</a:t>
            </a:r>
            <a:r>
              <a:rPr lang="en-US" sz="2800" dirty="0" smtClean="0">
                <a:latin typeface="Georgia" panose="02040502050405020303" pitchFamily="18" charset="0"/>
              </a:rPr>
              <a:t> </a:t>
            </a:r>
            <a:r>
              <a:rPr lang="en-US" sz="2800" dirty="0" err="1" smtClean="0">
                <a:latin typeface="Georgia" panose="02040502050405020303" pitchFamily="18" charset="0"/>
              </a:rPr>
              <a:t>Kursen</a:t>
            </a:r>
            <a:r>
              <a:rPr lang="en-US" sz="2800" dirty="0" smtClean="0">
                <a:latin typeface="Georgia" panose="02040502050405020303" pitchFamily="18" charset="0"/>
              </a:rPr>
              <a:t> und </a:t>
            </a:r>
            <a:r>
              <a:rPr lang="en-US" sz="2800" dirty="0" err="1" smtClean="0">
                <a:latin typeface="Georgia" panose="02040502050405020303" pitchFamily="18" charset="0"/>
              </a:rPr>
              <a:t>bei</a:t>
            </a:r>
            <a:r>
              <a:rPr lang="en-US" sz="2800" dirty="0" smtClean="0">
                <a:latin typeface="Georgia" panose="02040502050405020303" pitchFamily="18" charset="0"/>
              </a:rPr>
              <a:t> </a:t>
            </a:r>
            <a:r>
              <a:rPr lang="en-US" sz="2800" dirty="0" err="1" smtClean="0">
                <a:latin typeface="Georgia" panose="02040502050405020303" pitchFamily="18" charset="0"/>
              </a:rPr>
              <a:t>Arbeiten</a:t>
            </a:r>
            <a:endParaRPr lang="en-US" sz="2800" dirty="0" smtClean="0">
              <a:latin typeface="Georgia" panose="02040502050405020303" pitchFamily="18" charset="0"/>
            </a:endParaRPr>
          </a:p>
          <a:p>
            <a:pPr fontAlgn="base"/>
            <a:endParaRPr lang="en-US" sz="2800" dirty="0" smtClean="0">
              <a:latin typeface="Georgia" panose="02040502050405020303" pitchFamily="18" charset="0"/>
            </a:endParaRPr>
          </a:p>
          <a:p>
            <a:pPr fontAlgn="base"/>
            <a:r>
              <a:rPr lang="en-US" sz="2800" dirty="0" smtClean="0">
                <a:latin typeface="Georgia" panose="02040502050405020303" pitchFamily="18" charset="0"/>
              </a:rPr>
              <a:t>-</a:t>
            </a:r>
            <a:r>
              <a:rPr lang="en-US" sz="2800" dirty="0" err="1" smtClean="0">
                <a:latin typeface="Georgia" panose="02040502050405020303" pitchFamily="18" charset="0"/>
              </a:rPr>
              <a:t>Ganzjahresnoten</a:t>
            </a:r>
            <a:endParaRPr lang="en-US" sz="2800" dirty="0" smtClean="0">
              <a:latin typeface="Georgia" panose="02040502050405020303" pitchFamily="18" charset="0"/>
            </a:endParaRPr>
          </a:p>
          <a:p>
            <a:pPr fontAlgn="base"/>
            <a:endParaRPr lang="en-US" sz="2800" dirty="0" smtClean="0">
              <a:latin typeface="Georgia" panose="02040502050405020303" pitchFamily="18" charset="0"/>
            </a:endParaRPr>
          </a:p>
          <a:p>
            <a:pPr fontAlgn="base"/>
            <a:r>
              <a:rPr lang="en-US" sz="2800" dirty="0" smtClean="0">
                <a:latin typeface="Georgia" panose="02040502050405020303" pitchFamily="18" charset="0"/>
              </a:rPr>
              <a:t>-</a:t>
            </a:r>
            <a:r>
              <a:rPr lang="en-US" sz="2800" dirty="0" err="1" smtClean="0">
                <a:latin typeface="Georgia" panose="02040502050405020303" pitchFamily="18" charset="0"/>
              </a:rPr>
              <a:t>Viele</a:t>
            </a:r>
            <a:r>
              <a:rPr lang="en-US" sz="2800" dirty="0" smtClean="0">
                <a:latin typeface="Georgia" panose="02040502050405020303" pitchFamily="18" charset="0"/>
              </a:rPr>
              <a:t> </a:t>
            </a:r>
            <a:r>
              <a:rPr lang="en-US" sz="2800" dirty="0" err="1" smtClean="0">
                <a:latin typeface="Georgia" panose="02040502050405020303" pitchFamily="18" charset="0"/>
              </a:rPr>
              <a:t>neue</a:t>
            </a:r>
            <a:r>
              <a:rPr lang="en-US" sz="2800" dirty="0" smtClean="0">
                <a:latin typeface="Georgia" panose="02040502050405020303" pitchFamily="18" charset="0"/>
              </a:rPr>
              <a:t> </a:t>
            </a:r>
            <a:r>
              <a:rPr lang="en-US" sz="2800" dirty="0" err="1" smtClean="0">
                <a:latin typeface="Georgia" panose="02040502050405020303" pitchFamily="18" charset="0"/>
              </a:rPr>
              <a:t>Kollegen</a:t>
            </a:r>
            <a:endParaRPr lang="en-US" sz="2800" dirty="0" smtClean="0">
              <a:latin typeface="Georgia" panose="02040502050405020303" pitchFamily="18" charset="0"/>
            </a:endParaRPr>
          </a:p>
          <a:p>
            <a:pPr fontAlgn="base"/>
            <a:endParaRPr lang="en-US" sz="2800" dirty="0" smtClean="0">
              <a:latin typeface="Georgia" panose="02040502050405020303" pitchFamily="18" charset="0"/>
            </a:endParaRPr>
          </a:p>
          <a:p>
            <a:pPr fontAlgn="base"/>
            <a:r>
              <a:rPr lang="en-US" sz="2800" dirty="0" smtClean="0">
                <a:latin typeface="Georgia" panose="02040502050405020303" pitchFamily="18" charset="0"/>
              </a:rPr>
              <a:t>-Automat</a:t>
            </a:r>
          </a:p>
          <a:p>
            <a:pPr fontAlgn="base"/>
            <a:endParaRPr lang="en-US" sz="2800" dirty="0" smtClean="0">
              <a:latin typeface="Georgia" panose="02040502050405020303" pitchFamily="18" charset="0"/>
            </a:endParaRPr>
          </a:p>
          <a:p>
            <a:pPr fontAlgn="base"/>
            <a:r>
              <a:rPr lang="en-US" sz="2800" dirty="0" smtClean="0">
                <a:latin typeface="Georgia" panose="02040502050405020303" pitchFamily="18" charset="0"/>
              </a:rPr>
              <a:t>-</a:t>
            </a:r>
            <a:r>
              <a:rPr lang="en-US" sz="2800" dirty="0" err="1" smtClean="0">
                <a:latin typeface="Georgia" panose="02040502050405020303" pitchFamily="18" charset="0"/>
              </a:rPr>
              <a:t>Elternsprechtag</a:t>
            </a:r>
            <a:r>
              <a:rPr lang="en-US" sz="2800" dirty="0" smtClean="0">
                <a:latin typeface="Georgia" panose="02040502050405020303" pitchFamily="18" charset="0"/>
              </a:rPr>
              <a:t> am </a:t>
            </a:r>
            <a:r>
              <a:rPr lang="en-US" sz="2800" dirty="0" err="1" smtClean="0">
                <a:latin typeface="Georgia" panose="02040502050405020303" pitchFamily="18" charset="0"/>
              </a:rPr>
              <a:t>Donnerstag</a:t>
            </a:r>
            <a:r>
              <a:rPr lang="en-US" sz="2800" dirty="0" smtClean="0">
                <a:latin typeface="Georgia" panose="02040502050405020303" pitchFamily="18" charset="0"/>
              </a:rPr>
              <a:t>, 30.11.23</a:t>
            </a:r>
            <a:endParaRPr lang="en-US" sz="2800" dirty="0">
              <a:latin typeface="Arial" panose="020B0604020202020204" pitchFamily="34" charset="0"/>
            </a:endParaRPr>
          </a:p>
        </p:txBody>
      </p:sp>
      <p:sp>
        <p:nvSpPr>
          <p:cNvPr id="3" name="Titel 2"/>
          <p:cNvSpPr>
            <a:spLocks noGrp="1"/>
          </p:cNvSpPr>
          <p:nvPr>
            <p:ph type="title"/>
          </p:nvPr>
        </p:nvSpPr>
        <p:spPr>
          <a:xfrm>
            <a:off x="518985" y="432487"/>
            <a:ext cx="10364451" cy="840260"/>
          </a:xfrm>
        </p:spPr>
        <p:txBody>
          <a:bodyPr/>
          <a:lstStyle/>
          <a:p>
            <a:r>
              <a:rPr lang="de-DE" b="1" dirty="0" smtClean="0">
                <a:solidFill>
                  <a:srgbClr val="FF0000"/>
                </a:solidFill>
              </a:rPr>
              <a:t>AKTUELLES</a:t>
            </a:r>
            <a:endParaRPr lang="de-DE" b="1" dirty="0">
              <a:solidFill>
                <a:srgbClr val="FF0000"/>
              </a:solidFill>
            </a:endParaRPr>
          </a:p>
        </p:txBody>
      </p:sp>
    </p:spTree>
    <p:extLst>
      <p:ext uri="{BB962C8B-B14F-4D97-AF65-F5344CB8AC3E}">
        <p14:creationId xmlns:p14="http://schemas.microsoft.com/office/powerpoint/2010/main" val="3914694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1849" y="0"/>
            <a:ext cx="4848301" cy="6858000"/>
          </a:xfrm>
          <a:prstGeom prst="rect">
            <a:avLst/>
          </a:prstGeom>
        </p:spPr>
      </p:pic>
    </p:spTree>
    <p:extLst>
      <p:ext uri="{BB962C8B-B14F-4D97-AF65-F5344CB8AC3E}">
        <p14:creationId xmlns:p14="http://schemas.microsoft.com/office/powerpoint/2010/main" val="3925052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p:cNvSpPr txBox="1">
            <a:spLocks/>
          </p:cNvSpPr>
          <p:nvPr/>
        </p:nvSpPr>
        <p:spPr>
          <a:xfrm>
            <a:off x="831478" y="1800164"/>
            <a:ext cx="10363826" cy="3424107"/>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endParaRPr lang="de-DE" dirty="0" smtClean="0"/>
          </a:p>
          <a:p>
            <a:pPr marL="0" indent="0" algn="ctr">
              <a:buNone/>
            </a:pPr>
            <a:endParaRPr lang="de-DE" dirty="0"/>
          </a:p>
          <a:p>
            <a:pPr marL="0" indent="0" algn="ctr">
              <a:buNone/>
            </a:pPr>
            <a:r>
              <a:rPr lang="de-DE" sz="3400" dirty="0" smtClean="0"/>
              <a:t>Vielen Dank für Ihr Interesse!</a:t>
            </a:r>
            <a:endParaRPr lang="de-DE" sz="3400" dirty="0"/>
          </a:p>
        </p:txBody>
      </p:sp>
      <p:pic>
        <p:nvPicPr>
          <p:cNvPr id="5" name="image2.jpg" descr="HBS-Logo-1_4blackwhite"/>
          <p:cNvPicPr/>
          <p:nvPr/>
        </p:nvPicPr>
        <p:blipFill>
          <a:blip r:embed="rId2" cstate="print">
            <a:extLst>
              <a:ext uri="{28A0092B-C50C-407E-A947-70E740481C1C}">
                <a14:useLocalDpi xmlns:a14="http://schemas.microsoft.com/office/drawing/2010/main" val="0"/>
              </a:ext>
            </a:extLst>
          </a:blip>
          <a:srcRect/>
          <a:stretch>
            <a:fillRect/>
          </a:stretch>
        </p:blipFill>
        <p:spPr>
          <a:xfrm>
            <a:off x="10360152" y="618517"/>
            <a:ext cx="1376172" cy="1097661"/>
          </a:xfrm>
          <a:prstGeom prst="rect">
            <a:avLst/>
          </a:prstGeom>
          <a:ln/>
        </p:spPr>
      </p:pic>
    </p:spTree>
    <p:extLst>
      <p:ext uri="{BB962C8B-B14F-4D97-AF65-F5344CB8AC3E}">
        <p14:creationId xmlns:p14="http://schemas.microsoft.com/office/powerpoint/2010/main" val="1026163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310000" y="1042219"/>
            <a:ext cx="7572000" cy="648929"/>
          </a:xfrm>
          <a:prstGeom prst="rect">
            <a:avLst/>
          </a:prstGeom>
        </p:spPr>
      </p:pic>
      <p:sp>
        <p:nvSpPr>
          <p:cNvPr id="4" name="Rechteck 3"/>
          <p:cNvSpPr/>
          <p:nvPr/>
        </p:nvSpPr>
        <p:spPr>
          <a:xfrm>
            <a:off x="2171741" y="2064463"/>
            <a:ext cx="3659976" cy="369332"/>
          </a:xfrm>
          <a:prstGeom prst="rect">
            <a:avLst/>
          </a:prstGeom>
        </p:spPr>
        <p:txBody>
          <a:bodyPr wrap="none">
            <a:spAutoFit/>
          </a:bodyPr>
          <a:lstStyle/>
          <a:p>
            <a:r>
              <a:rPr lang="de-DE">
                <a:solidFill>
                  <a:srgbClr val="000000"/>
                </a:solidFill>
                <a:latin typeface="Arial" panose="020B0604020202020204" pitchFamily="34" charset="0"/>
              </a:rPr>
              <a:t>Richtlinie für Leistungsnachweise </a:t>
            </a:r>
            <a:endParaRPr lang="de-DE"/>
          </a:p>
        </p:txBody>
      </p:sp>
      <p:sp>
        <p:nvSpPr>
          <p:cNvPr id="5" name="Rechteck 4"/>
          <p:cNvSpPr/>
          <p:nvPr/>
        </p:nvSpPr>
        <p:spPr>
          <a:xfrm>
            <a:off x="0" y="2553578"/>
            <a:ext cx="11287432" cy="4231928"/>
          </a:xfrm>
          <a:prstGeom prst="rect">
            <a:avLst/>
          </a:prstGeom>
        </p:spPr>
        <p:txBody>
          <a:bodyPr wrap="square">
            <a:spAutoFit/>
          </a:bodyPr>
          <a:lstStyle/>
          <a:p>
            <a:pPr lvl="1">
              <a:buClr>
                <a:srgbClr val="000000"/>
              </a:buClr>
              <a:buFont typeface="Arial" panose="020B0604020202020204" pitchFamily="34" charset="0"/>
              <a:buChar char="1"/>
            </a:pPr>
            <a:r>
              <a:rPr lang="de-DE" sz="1400" dirty="0" smtClean="0">
                <a:solidFill>
                  <a:srgbClr val="000000"/>
                </a:solidFill>
                <a:latin typeface="Arial" panose="020B0604020202020204" pitchFamily="34" charset="0"/>
              </a:rPr>
              <a:t> Bewertung </a:t>
            </a:r>
            <a:r>
              <a:rPr lang="de-DE" sz="1400" dirty="0">
                <a:solidFill>
                  <a:srgbClr val="000000"/>
                </a:solidFill>
                <a:latin typeface="Arial" panose="020B0604020202020204" pitchFamily="34" charset="0"/>
              </a:rPr>
              <a:t>der Rechtschreibung und Zeichensetzung </a:t>
            </a:r>
            <a:endParaRPr lang="de-DE" sz="1400" dirty="0" smtClean="0">
              <a:solidFill>
                <a:srgbClr val="000000"/>
              </a:solidFill>
              <a:latin typeface="Arial" panose="020B0604020202020204" pitchFamily="34" charset="0"/>
            </a:endParaRPr>
          </a:p>
          <a:p>
            <a:pPr lvl="1">
              <a:buClr>
                <a:srgbClr val="000000"/>
              </a:buClr>
              <a:buFont typeface="Arial" panose="020B0604020202020204" pitchFamily="34" charset="0"/>
              <a:buChar char="1"/>
            </a:pPr>
            <a:endParaRPr lang="de-DE" sz="1400" dirty="0">
              <a:solidFill>
                <a:srgbClr val="000000"/>
              </a:solidFill>
              <a:latin typeface="Arial" panose="020B0604020202020204" pitchFamily="34" charset="0"/>
            </a:endParaRPr>
          </a:p>
          <a:p>
            <a:pPr lvl="1">
              <a:buClr>
                <a:srgbClr val="000000"/>
              </a:buClr>
              <a:buFont typeface="Arial" panose="020B0604020202020204" pitchFamily="34" charset="0"/>
              <a:buChar char="1"/>
            </a:pPr>
            <a:r>
              <a:rPr lang="de-DE" sz="1400" dirty="0" smtClean="0">
                <a:solidFill>
                  <a:srgbClr val="000000"/>
                </a:solidFill>
                <a:latin typeface="Arial" panose="020B0604020202020204" pitchFamily="34" charset="0"/>
              </a:rPr>
              <a:t> Grundlage der Bewertung der Rechtschreibung und Zeichensetzung ist die amtliche Regelung der deutschen Rechtschreibung in der jeweils geltenden Fassung. In Zweifelsfällen ist ein Wörterbuch zugrunde zu legen, das nach den Zusicherungen des herstellenden Verlags dem jeweils aktuellen Stand entspricht. Nähere Korrekturhinweise können durch Erlass des Kultusministeriums erfolgen. </a:t>
            </a:r>
          </a:p>
          <a:p>
            <a:endParaRPr lang="de-DE" sz="1400" dirty="0">
              <a:solidFill>
                <a:srgbClr val="000000"/>
              </a:solidFill>
              <a:latin typeface="Arial" panose="020B0604020202020204" pitchFamily="34" charset="0"/>
            </a:endParaRPr>
          </a:p>
          <a:p>
            <a:pPr>
              <a:buClr>
                <a:srgbClr val="000000"/>
              </a:buClr>
            </a:pPr>
            <a:r>
              <a:rPr lang="de-DE" sz="1400" dirty="0">
                <a:solidFill>
                  <a:srgbClr val="000000"/>
                </a:solidFill>
                <a:latin typeface="Arial" panose="020B0604020202020204" pitchFamily="34" charset="0"/>
              </a:rPr>
              <a:t>In den </a:t>
            </a:r>
            <a:r>
              <a:rPr lang="de-DE" sz="1400" dirty="0">
                <a:solidFill>
                  <a:srgbClr val="FF0000"/>
                </a:solidFill>
                <a:latin typeface="Arial" panose="020B0604020202020204" pitchFamily="34" charset="0"/>
              </a:rPr>
              <a:t>Jahrgangsstufen 9 und 10 </a:t>
            </a:r>
            <a:r>
              <a:rPr lang="de-DE" sz="1400" dirty="0">
                <a:solidFill>
                  <a:srgbClr val="000000"/>
                </a:solidFill>
                <a:latin typeface="Arial" panose="020B0604020202020204" pitchFamily="34" charset="0"/>
              </a:rPr>
              <a:t>werden schwerwiegende und gehäufte Verstöße gegen die sprachliche Richtigkeit in der deutschen Sprache oder gegen die äußere Form in allen Unterrichtsfächern in der Bewertung der Arbeit wie folgt berücksichtigt</a:t>
            </a:r>
            <a:r>
              <a:rPr lang="de-DE" sz="1100" dirty="0">
                <a:solidFill>
                  <a:srgbClr val="000000"/>
                </a:solidFill>
                <a:latin typeface="Arial" panose="020B0604020202020204" pitchFamily="34" charset="0"/>
              </a:rPr>
              <a:t>: </a:t>
            </a:r>
            <a:endParaRPr lang="de-DE" sz="1100" dirty="0" smtClean="0">
              <a:solidFill>
                <a:srgbClr val="000000"/>
              </a:solidFill>
              <a:latin typeface="Arial" panose="020B0604020202020204" pitchFamily="34" charset="0"/>
            </a:endParaRPr>
          </a:p>
          <a:p>
            <a:pPr lvl="1"/>
            <a:endParaRPr lang="de-DE" dirty="0" smtClean="0"/>
          </a:p>
          <a:p>
            <a:pPr lvl="1"/>
            <a:r>
              <a:rPr lang="de-DE" sz="1600" dirty="0" smtClean="0"/>
              <a:t>1. Arbeiten </a:t>
            </a:r>
            <a:r>
              <a:rPr lang="de-DE" sz="1600" dirty="0"/>
              <a:t>mit weniger als 100 Wörtern im Gesamttext </a:t>
            </a:r>
          </a:p>
          <a:p>
            <a:pPr lvl="1"/>
            <a:r>
              <a:rPr lang="de-DE" sz="1600" dirty="0"/>
              <a:t>In Arbeiten, in denen weniger als 100 Wörter im Gesamttext erreicht werden (z. B. bei der </a:t>
            </a:r>
          </a:p>
          <a:p>
            <a:pPr lvl="1"/>
            <a:r>
              <a:rPr lang="de-DE" sz="1600" dirty="0"/>
              <a:t>Beschreibung von Experimenten oder der Erläuterung von Arbeitsschritten in einigen Naturwissenschaften), sind Fehler anzustreichen und bei der Notenfestsetzung in angemessener Form im Verhältnis zum Inhalt mit einzubeziehen; sie dürfen die Note der Arbeit nicht um mehr als eine Zweidrittelnote verschlechtern. </a:t>
            </a:r>
          </a:p>
          <a:p>
            <a:pPr lvl="1"/>
            <a:r>
              <a:rPr lang="de-DE" sz="1600" dirty="0" smtClean="0"/>
              <a:t>2. Arbeiten </a:t>
            </a:r>
            <a:r>
              <a:rPr lang="de-DE" sz="1600" dirty="0"/>
              <a:t>mit mindestens 100 Wörtern im Gesamttext </a:t>
            </a:r>
            <a:r>
              <a:rPr lang="de-DE" sz="1600" dirty="0" smtClean="0"/>
              <a:t> </a:t>
            </a:r>
            <a:r>
              <a:rPr lang="de-DE" sz="1600" dirty="0"/>
              <a:t>	</a:t>
            </a:r>
            <a:endParaRPr lang="de-DE" sz="1600" dirty="0" smtClean="0"/>
          </a:p>
          <a:p>
            <a:pPr lvl="1"/>
            <a:r>
              <a:rPr lang="de-DE" sz="1600" dirty="0" smtClean="0"/>
              <a:t>In </a:t>
            </a:r>
            <a:r>
              <a:rPr lang="de-DE" sz="1600" dirty="0"/>
              <a:t>Arbeiten in den Unterrichtsfächern, in denen über die gesamte Arbeit hinweg ein Textumfang von mindestens 100 Wörtern erreicht wird, werden folgende Fehlerarten in schriftlichen Arbeiten jeweils als ganze Fehler gewertet: </a:t>
            </a:r>
          </a:p>
          <a:p>
            <a:pPr>
              <a:buClr>
                <a:srgbClr val="000000"/>
              </a:buClr>
              <a:buFont typeface="Arial" panose="020B0604020202020204" pitchFamily="34" charset="0"/>
              <a:buChar char="1"/>
            </a:pPr>
            <a:endParaRPr lang="de-DE" sz="11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941844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297858" y="1015184"/>
            <a:ext cx="8160774" cy="5186035"/>
          </a:xfrm>
          <a:prstGeom prst="rect">
            <a:avLst/>
          </a:prstGeom>
        </p:spPr>
        <p:txBody>
          <a:bodyPr wrap="square">
            <a:spAutoFit/>
          </a:bodyPr>
          <a:lstStyle/>
          <a:p>
            <a:pPr lvl="4"/>
            <a:r>
              <a:rPr lang="de-DE" sz="1600" dirty="0" smtClean="0">
                <a:solidFill>
                  <a:srgbClr val="FF0000"/>
                </a:solidFill>
              </a:rPr>
              <a:t>-Rechtschreibfehler</a:t>
            </a:r>
            <a:r>
              <a:rPr lang="de-DE" sz="1600" dirty="0" smtClean="0"/>
              <a:t> </a:t>
            </a:r>
            <a:r>
              <a:rPr lang="de-DE" sz="1600" dirty="0"/>
              <a:t>(Fehler werden auf Wortebene gezählt. Wird ein Wort wiederholt falsch geschrieben, darf nur ein Fehler gerechnet werden. </a:t>
            </a:r>
            <a:endParaRPr lang="de-DE" sz="1600" dirty="0" smtClean="0"/>
          </a:p>
          <a:p>
            <a:pPr lvl="4"/>
            <a:r>
              <a:rPr lang="de-DE" sz="1600" dirty="0" smtClean="0">
                <a:solidFill>
                  <a:srgbClr val="FF0000"/>
                </a:solidFill>
              </a:rPr>
              <a:t>- Zeichensetzungsfehler </a:t>
            </a:r>
            <a:r>
              <a:rPr lang="de-DE" sz="1600" dirty="0"/>
              <a:t>(Hier gibt es keine Wiederholungsfehler. Bei eingeschobenem Satz und Apposition wird nur ein Zeichensetzungsfehler gerechnet, auch wenn beide Kommas fehlen. Andere </a:t>
            </a:r>
            <a:r>
              <a:rPr lang="de-DE" sz="1600" dirty="0" smtClean="0"/>
              <a:t>Zeichensetzungsfehler </a:t>
            </a:r>
            <a:r>
              <a:rPr lang="de-DE" sz="1600" dirty="0"/>
              <a:t>wie Punkt, Apostroph, Bindestrich, </a:t>
            </a:r>
            <a:r>
              <a:rPr lang="de-DE" sz="1600" dirty="0" smtClean="0"/>
              <a:t>Ausrufezeichen</a:t>
            </a:r>
            <a:r>
              <a:rPr lang="de-DE" sz="1600" dirty="0"/>
              <a:t>, fehlende Trennungsstriche und Anführungszeichen sind ebenfalls zu zählen.) </a:t>
            </a:r>
          </a:p>
          <a:p>
            <a:r>
              <a:rPr lang="de-DE" sz="1600" dirty="0"/>
              <a:t>	 	</a:t>
            </a:r>
            <a:r>
              <a:rPr lang="de-DE" sz="1600" dirty="0" smtClean="0"/>
              <a:t>                </a:t>
            </a:r>
            <a:r>
              <a:rPr lang="de-DE" sz="1600" dirty="0" smtClean="0">
                <a:solidFill>
                  <a:srgbClr val="FF0000"/>
                </a:solidFill>
              </a:rPr>
              <a:t>-Grammatikfehler </a:t>
            </a:r>
            <a:r>
              <a:rPr lang="de-DE" sz="1600" dirty="0"/>
              <a:t>im engeren Sinne (Verstöße gegen </a:t>
            </a:r>
            <a:r>
              <a:rPr lang="de-DE" sz="1600" dirty="0" smtClean="0"/>
              <a:t>grammatische 						Konstruktionen</a:t>
            </a:r>
            <a:r>
              <a:rPr lang="de-DE" sz="1600" dirty="0"/>
              <a:t>, z. B. falsche Flexion eines Verbs, fehlerhafte Kausalität oder </a:t>
            </a:r>
            <a:r>
              <a:rPr lang="de-DE" sz="1600" dirty="0" smtClean="0"/>
              <a:t>				Finalität </a:t>
            </a:r>
            <a:r>
              <a:rPr lang="de-DE" sz="1600" dirty="0"/>
              <a:t>oder falsche Präpositionen, </a:t>
            </a:r>
            <a:r>
              <a:rPr lang="de-DE" sz="1600" dirty="0" smtClean="0"/>
              <a:t>gebrauchsbedingte </a:t>
            </a:r>
            <a:r>
              <a:rPr lang="de-DE" sz="1600" dirty="0" err="1" smtClean="0"/>
              <a:t>Modusfehler</a:t>
            </a:r>
            <a:r>
              <a:rPr lang="de-DE" sz="1600" dirty="0" smtClean="0"/>
              <a:t>) </a:t>
            </a:r>
            <a:endParaRPr lang="de-DE" sz="1600" dirty="0"/>
          </a:p>
          <a:p>
            <a:r>
              <a:rPr lang="de-DE" sz="1600" dirty="0"/>
              <a:t>	 	</a:t>
            </a:r>
            <a:r>
              <a:rPr lang="de-DE" sz="1600" dirty="0" smtClean="0"/>
              <a:t>		</a:t>
            </a:r>
            <a:r>
              <a:rPr lang="de-DE" sz="1600" dirty="0" smtClean="0">
                <a:solidFill>
                  <a:srgbClr val="FF0000"/>
                </a:solidFill>
              </a:rPr>
              <a:t>-Ausdrucksfehler </a:t>
            </a:r>
            <a:r>
              <a:rPr lang="de-DE" sz="1600" dirty="0"/>
              <a:t>(z. B. Wiederholungen, </a:t>
            </a:r>
            <a:r>
              <a:rPr lang="de-DE" sz="1600" dirty="0" smtClean="0"/>
              <a:t>umgangssprachliche Wendungen</a:t>
            </a:r>
            <a:r>
              <a:rPr lang="de-DE" sz="1600" dirty="0"/>
              <a:t>, </a:t>
            </a:r>
            <a:r>
              <a:rPr lang="de-DE" sz="1600" dirty="0" smtClean="0"/>
              <a:t>				falsche </a:t>
            </a:r>
            <a:r>
              <a:rPr lang="de-DE" sz="1600" dirty="0"/>
              <a:t>oder missverständliche Wortwahl, fehlende Wörter, </a:t>
            </a:r>
            <a:r>
              <a:rPr lang="de-DE" sz="1600" dirty="0" err="1"/>
              <a:t>unidiomatische</a:t>
            </a:r>
            <a:r>
              <a:rPr lang="de-DE" sz="1600" dirty="0"/>
              <a:t> </a:t>
            </a:r>
            <a:r>
              <a:rPr lang="de-DE" sz="1600" dirty="0" smtClean="0"/>
              <a:t>				</a:t>
            </a:r>
            <a:r>
              <a:rPr lang="de-DE" sz="1600" dirty="0" err="1" smtClean="0"/>
              <a:t>Metaphernbildung</a:t>
            </a:r>
            <a:r>
              <a:rPr lang="de-DE" sz="1600" dirty="0"/>
              <a:t>, kein oder sinnentstellender Gebrauch von Fachtermini) </a:t>
            </a:r>
            <a:r>
              <a:rPr lang="de-DE" sz="1600" dirty="0" smtClean="0"/>
              <a:t>				</a:t>
            </a:r>
            <a:r>
              <a:rPr lang="de-DE" sz="1600" dirty="0" smtClean="0">
                <a:solidFill>
                  <a:srgbClr val="FF0000"/>
                </a:solidFill>
              </a:rPr>
              <a:t>-Flüchtigkeitsfehler </a:t>
            </a:r>
            <a:r>
              <a:rPr lang="de-DE" sz="1600" dirty="0"/>
              <a:t>(ausschließlich im Fall von fehlenden i-Punkten) werden </a:t>
            </a:r>
            <a:r>
              <a:rPr lang="de-DE" sz="1600" dirty="0" smtClean="0"/>
              <a:t>				lediglich </a:t>
            </a:r>
            <a:r>
              <a:rPr lang="de-DE" sz="1600" dirty="0"/>
              <a:t>markiert, aber nicht gezählt. </a:t>
            </a:r>
          </a:p>
          <a:p>
            <a:pPr lvl="5"/>
            <a:endParaRPr lang="de-DE" sz="1600" dirty="0" smtClean="0"/>
          </a:p>
          <a:p>
            <a:pPr lvl="5"/>
            <a:r>
              <a:rPr lang="de-DE" sz="1600" dirty="0" smtClean="0"/>
              <a:t>Der </a:t>
            </a:r>
            <a:r>
              <a:rPr lang="de-DE" sz="1600" dirty="0"/>
              <a:t>Fehlerindex (FI) errechnet sich nach der Formel: </a:t>
            </a:r>
          </a:p>
          <a:p>
            <a:pPr lvl="2"/>
            <a:r>
              <a:rPr lang="de-DE" sz="1600" dirty="0" smtClean="0"/>
              <a:t>				Fehlerzahl </a:t>
            </a:r>
            <a:r>
              <a:rPr lang="de-DE" sz="1600" dirty="0"/>
              <a:t>x 100 </a:t>
            </a:r>
          </a:p>
          <a:p>
            <a:pPr lvl="2"/>
            <a:r>
              <a:rPr lang="de-DE" sz="1600" dirty="0" smtClean="0"/>
              <a:t>					---------- </a:t>
            </a:r>
            <a:endParaRPr lang="de-DE" sz="1600" dirty="0"/>
          </a:p>
          <a:p>
            <a:pPr lvl="2"/>
            <a:r>
              <a:rPr lang="de-DE" sz="1600" dirty="0" smtClean="0"/>
              <a:t>				Zahl </a:t>
            </a:r>
            <a:r>
              <a:rPr lang="de-DE" sz="1600" dirty="0"/>
              <a:t>der Wörter. </a:t>
            </a:r>
          </a:p>
          <a:p>
            <a:pPr>
              <a:buClr>
                <a:srgbClr val="000000"/>
              </a:buClr>
              <a:buFont typeface="Arial" panose="020B0604020202020204" pitchFamily="34" charset="0"/>
              <a:buChar char="1"/>
            </a:pPr>
            <a:endParaRPr lang="de-DE" sz="11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796710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Abschlussprüfungen</a:t>
            </a:r>
            <a:endParaRPr lang="de-DE" dirty="0"/>
          </a:p>
        </p:txBody>
      </p:sp>
      <p:sp>
        <p:nvSpPr>
          <p:cNvPr id="3" name="Textplatzhalter 2"/>
          <p:cNvSpPr>
            <a:spLocks noGrp="1"/>
          </p:cNvSpPr>
          <p:nvPr>
            <p:ph type="body" idx="1"/>
          </p:nvPr>
        </p:nvSpPr>
        <p:spPr/>
        <p:txBody>
          <a:bodyPr/>
          <a:lstStyle/>
          <a:p>
            <a:r>
              <a:rPr lang="de-DE" dirty="0" smtClean="0"/>
              <a:t>Präsentationsprüfung</a:t>
            </a:r>
            <a:endParaRPr lang="de-DE" dirty="0"/>
          </a:p>
        </p:txBody>
      </p:sp>
      <p:sp>
        <p:nvSpPr>
          <p:cNvPr id="4" name="Textplatzhalter 3"/>
          <p:cNvSpPr>
            <a:spLocks noGrp="1"/>
          </p:cNvSpPr>
          <p:nvPr>
            <p:ph type="body" sz="quarter" idx="3"/>
          </p:nvPr>
        </p:nvSpPr>
        <p:spPr/>
        <p:txBody>
          <a:bodyPr/>
          <a:lstStyle/>
          <a:p>
            <a:r>
              <a:rPr lang="de-DE" dirty="0" smtClean="0"/>
              <a:t>Schriftliche Abschlussprüfung</a:t>
            </a:r>
            <a:endParaRPr lang="de-DE" dirty="0"/>
          </a:p>
        </p:txBody>
      </p:sp>
      <p:sp>
        <p:nvSpPr>
          <p:cNvPr id="5" name="Inhaltsplatzhalter 4"/>
          <p:cNvSpPr>
            <a:spLocks noGrp="1"/>
          </p:cNvSpPr>
          <p:nvPr>
            <p:ph sz="quarter" idx="13"/>
          </p:nvPr>
        </p:nvSpPr>
        <p:spPr/>
        <p:txBody>
          <a:bodyPr/>
          <a:lstStyle/>
          <a:p>
            <a:r>
              <a:rPr lang="de-DE" dirty="0" smtClean="0"/>
              <a:t>Hausarbeit </a:t>
            </a:r>
          </a:p>
          <a:p>
            <a:r>
              <a:rPr lang="de-DE" dirty="0" smtClean="0"/>
              <a:t>Präsentation</a:t>
            </a:r>
            <a:endParaRPr lang="de-DE" dirty="0"/>
          </a:p>
        </p:txBody>
      </p:sp>
      <p:sp>
        <p:nvSpPr>
          <p:cNvPr id="6" name="Inhaltsplatzhalter 5"/>
          <p:cNvSpPr>
            <a:spLocks noGrp="1"/>
          </p:cNvSpPr>
          <p:nvPr>
            <p:ph sz="quarter" idx="14"/>
          </p:nvPr>
        </p:nvSpPr>
        <p:spPr/>
        <p:txBody>
          <a:bodyPr/>
          <a:lstStyle/>
          <a:p>
            <a:r>
              <a:rPr lang="de-DE" dirty="0" smtClean="0"/>
              <a:t>Deutsch</a:t>
            </a:r>
          </a:p>
          <a:p>
            <a:r>
              <a:rPr lang="de-DE" dirty="0" smtClean="0"/>
              <a:t>Mathematik</a:t>
            </a:r>
          </a:p>
          <a:p>
            <a:r>
              <a:rPr lang="de-DE" dirty="0" smtClean="0"/>
              <a:t>Englisch</a:t>
            </a:r>
            <a:endParaRPr lang="de-DE" dirty="0"/>
          </a:p>
        </p:txBody>
      </p:sp>
    </p:spTree>
    <p:extLst>
      <p:ext uri="{BB962C8B-B14F-4D97-AF65-F5344CB8AC3E}">
        <p14:creationId xmlns:p14="http://schemas.microsoft.com/office/powerpoint/2010/main" val="3351792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Präsentationsprüfungen</a:t>
            </a:r>
            <a:br>
              <a:rPr lang="de-DE" dirty="0"/>
            </a:br>
            <a:r>
              <a:rPr lang="de-DE" dirty="0"/>
              <a:t>Termine </a:t>
            </a:r>
            <a:r>
              <a:rPr lang="de-DE" dirty="0" smtClean="0"/>
              <a:t>2023/2024</a:t>
            </a:r>
            <a:endParaRPr lang="de-DE" dirty="0"/>
          </a:p>
        </p:txBody>
      </p:sp>
      <p:sp>
        <p:nvSpPr>
          <p:cNvPr id="3" name="Inhaltsplatzhalter 2"/>
          <p:cNvSpPr>
            <a:spLocks noGrp="1"/>
          </p:cNvSpPr>
          <p:nvPr>
            <p:ph sz="quarter" idx="13"/>
          </p:nvPr>
        </p:nvSpPr>
        <p:spPr>
          <a:xfrm>
            <a:off x="913774" y="2367092"/>
            <a:ext cx="9350688" cy="4059466"/>
          </a:xfrm>
        </p:spPr>
        <p:txBody>
          <a:bodyPr>
            <a:normAutofit/>
          </a:bodyPr>
          <a:lstStyle/>
          <a:p>
            <a:r>
              <a:rPr lang="de-DE" sz="2400" dirty="0"/>
              <a:t>Abgabe der Themen: 	</a:t>
            </a:r>
            <a:r>
              <a:rPr lang="de-DE" sz="2400" b="1" dirty="0" smtClean="0">
                <a:solidFill>
                  <a:srgbClr val="FF0000"/>
                </a:solidFill>
              </a:rPr>
              <a:t>10.10.2023</a:t>
            </a:r>
            <a:r>
              <a:rPr lang="de-DE" sz="2400" b="1" dirty="0">
                <a:solidFill>
                  <a:srgbClr val="FF0000"/>
                </a:solidFill>
              </a:rPr>
              <a:t>	- 12 Uhr (!)</a:t>
            </a:r>
          </a:p>
          <a:p>
            <a:endParaRPr lang="de-DE" sz="2400" b="1" dirty="0">
              <a:solidFill>
                <a:srgbClr val="FF0000"/>
              </a:solidFill>
            </a:endParaRPr>
          </a:p>
          <a:p>
            <a:r>
              <a:rPr lang="de-DE" sz="2400" dirty="0"/>
              <a:t>Abgabe der Hausarbeit:	</a:t>
            </a:r>
            <a:r>
              <a:rPr lang="de-DE" sz="2400" b="1" dirty="0" smtClean="0">
                <a:solidFill>
                  <a:srgbClr val="FF0000"/>
                </a:solidFill>
              </a:rPr>
              <a:t>15.11.2023</a:t>
            </a:r>
            <a:r>
              <a:rPr lang="de-DE" sz="2400" b="1" dirty="0">
                <a:solidFill>
                  <a:srgbClr val="FF0000"/>
                </a:solidFill>
              </a:rPr>
              <a:t>	- 12 Uhr (!)</a:t>
            </a:r>
          </a:p>
          <a:p>
            <a:endParaRPr lang="de-DE" sz="2400" b="1" dirty="0">
              <a:solidFill>
                <a:srgbClr val="FF0000"/>
              </a:solidFill>
            </a:endParaRPr>
          </a:p>
          <a:p>
            <a:r>
              <a:rPr lang="de-DE" sz="2400" dirty="0"/>
              <a:t>Präsentationen:	</a:t>
            </a:r>
            <a:r>
              <a:rPr lang="de-DE" sz="2400" dirty="0" smtClean="0"/>
              <a:t>	</a:t>
            </a:r>
            <a:r>
              <a:rPr lang="de-DE" sz="2400" b="1" dirty="0" smtClean="0">
                <a:solidFill>
                  <a:srgbClr val="FF0000"/>
                </a:solidFill>
              </a:rPr>
              <a:t>29.11.2023</a:t>
            </a:r>
            <a:endParaRPr lang="de-DE" sz="2400" b="1" dirty="0">
              <a:solidFill>
                <a:srgbClr val="FF0000"/>
              </a:solidFill>
            </a:endParaRPr>
          </a:p>
        </p:txBody>
      </p:sp>
      <p:pic>
        <p:nvPicPr>
          <p:cNvPr id="6" name="image2.jpg" descr="HBS-Logo-1_4blackwhite"/>
          <p:cNvPicPr/>
          <p:nvPr/>
        </p:nvPicPr>
        <p:blipFill>
          <a:blip r:embed="rId2" cstate="print">
            <a:extLst>
              <a:ext uri="{28A0092B-C50C-407E-A947-70E740481C1C}">
                <a14:useLocalDpi xmlns:a14="http://schemas.microsoft.com/office/drawing/2010/main" val="0"/>
              </a:ext>
            </a:extLst>
          </a:blip>
          <a:srcRect/>
          <a:stretch>
            <a:fillRect/>
          </a:stretch>
        </p:blipFill>
        <p:spPr>
          <a:xfrm>
            <a:off x="10360152" y="618517"/>
            <a:ext cx="1376172" cy="1097661"/>
          </a:xfrm>
          <a:prstGeom prst="rect">
            <a:avLst/>
          </a:prstGeom>
          <a:ln/>
        </p:spPr>
      </p:pic>
    </p:spTree>
    <p:extLst>
      <p:ext uri="{BB962C8B-B14F-4D97-AF65-F5344CB8AC3E}">
        <p14:creationId xmlns:p14="http://schemas.microsoft.com/office/powerpoint/2010/main" val="1321507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3149" y="247814"/>
            <a:ext cx="10364451" cy="1596177"/>
          </a:xfrm>
        </p:spPr>
        <p:txBody>
          <a:bodyPr/>
          <a:lstStyle/>
          <a:p>
            <a:r>
              <a:rPr lang="de-DE" dirty="0"/>
              <a:t>Fach- und Themenwahl</a:t>
            </a:r>
          </a:p>
        </p:txBody>
      </p:sp>
      <p:sp>
        <p:nvSpPr>
          <p:cNvPr id="3" name="Inhaltsplatzhalter 2"/>
          <p:cNvSpPr>
            <a:spLocks noGrp="1"/>
          </p:cNvSpPr>
          <p:nvPr>
            <p:ph sz="quarter" idx="13"/>
          </p:nvPr>
        </p:nvSpPr>
        <p:spPr>
          <a:xfrm>
            <a:off x="234151" y="1843991"/>
            <a:ext cx="5106026" cy="3424107"/>
          </a:xfrm>
        </p:spPr>
        <p:txBody>
          <a:bodyPr>
            <a:normAutofit/>
          </a:bodyPr>
          <a:lstStyle/>
          <a:p>
            <a:pPr marL="0" indent="0">
              <a:buNone/>
            </a:pPr>
            <a:r>
              <a:rPr lang="de-DE" sz="1700" dirty="0"/>
              <a:t>Beratungshilfen </a:t>
            </a:r>
            <a:r>
              <a:rPr lang="de-DE" sz="1700" dirty="0" smtClean="0"/>
              <a:t>zur </a:t>
            </a:r>
            <a:r>
              <a:rPr lang="de-DE" sz="1700" dirty="0" err="1" smtClean="0"/>
              <a:t>Fachwahl</a:t>
            </a:r>
            <a:endParaRPr lang="de-DE" sz="1700" dirty="0" smtClean="0"/>
          </a:p>
          <a:p>
            <a:r>
              <a:rPr lang="de-DE" sz="1700" dirty="0" smtClean="0"/>
              <a:t>Keine </a:t>
            </a:r>
            <a:r>
              <a:rPr lang="de-DE" sz="1700" dirty="0"/>
              <a:t>Wahl der schriftlichen </a:t>
            </a:r>
            <a:r>
              <a:rPr lang="de-DE" sz="1700" dirty="0" smtClean="0"/>
              <a:t>Prüfungsfächer (Deutsch, Englisch, Mathematik)</a:t>
            </a:r>
            <a:endParaRPr lang="de-DE" sz="1700" dirty="0"/>
          </a:p>
          <a:p>
            <a:r>
              <a:rPr lang="de-DE" sz="1700" dirty="0" smtClean="0"/>
              <a:t>Fach </a:t>
            </a:r>
            <a:r>
              <a:rPr lang="de-DE" sz="1700" dirty="0"/>
              <a:t>der Jahrgangsstufe 10</a:t>
            </a:r>
          </a:p>
          <a:p>
            <a:r>
              <a:rPr lang="de-DE" sz="1700" dirty="0" smtClean="0"/>
              <a:t>Berücksichtigung </a:t>
            </a:r>
            <a:r>
              <a:rPr lang="de-DE" sz="1700" dirty="0"/>
              <a:t>der Interessenlage</a:t>
            </a:r>
          </a:p>
          <a:p>
            <a:r>
              <a:rPr lang="de-DE" sz="1700" dirty="0" smtClean="0"/>
              <a:t>Berücksichtigung </a:t>
            </a:r>
            <a:r>
              <a:rPr lang="de-DE" sz="1700" dirty="0"/>
              <a:t>der besonderen </a:t>
            </a:r>
            <a:r>
              <a:rPr lang="de-DE" sz="1700" dirty="0" smtClean="0"/>
              <a:t>Fähigkeiten und </a:t>
            </a:r>
            <a:r>
              <a:rPr lang="de-DE" sz="1700" dirty="0"/>
              <a:t>Fertigkeiten im Fach</a:t>
            </a:r>
          </a:p>
          <a:p>
            <a:endParaRPr lang="de-DE" sz="1700" dirty="0" smtClean="0"/>
          </a:p>
          <a:p>
            <a:endParaRPr lang="de-DE" dirty="0"/>
          </a:p>
        </p:txBody>
      </p:sp>
      <p:sp>
        <p:nvSpPr>
          <p:cNvPr id="4" name="Inhaltsplatzhalter 3"/>
          <p:cNvSpPr>
            <a:spLocks noGrp="1"/>
          </p:cNvSpPr>
          <p:nvPr>
            <p:ph sz="quarter" idx="14"/>
          </p:nvPr>
        </p:nvSpPr>
        <p:spPr>
          <a:xfrm>
            <a:off x="5510578" y="1716178"/>
            <a:ext cx="6225746" cy="4495024"/>
          </a:xfrm>
        </p:spPr>
        <p:txBody>
          <a:bodyPr>
            <a:normAutofit fontScale="92500" lnSpcReduction="20000"/>
          </a:bodyPr>
          <a:lstStyle/>
          <a:p>
            <a:pPr marL="0" indent="0">
              <a:buNone/>
            </a:pPr>
            <a:r>
              <a:rPr lang="de-DE" dirty="0" smtClean="0"/>
              <a:t>Beratungshilfen zur Themenwahl</a:t>
            </a:r>
          </a:p>
          <a:p>
            <a:r>
              <a:rPr lang="de-DE" dirty="0" smtClean="0"/>
              <a:t>Entspricht </a:t>
            </a:r>
            <a:r>
              <a:rPr lang="de-DE" dirty="0"/>
              <a:t>das Thema den Ansprüchen der</a:t>
            </a:r>
          </a:p>
          <a:p>
            <a:pPr marL="0" indent="0">
              <a:buNone/>
            </a:pPr>
            <a:r>
              <a:rPr lang="de-DE" dirty="0" smtClean="0"/>
              <a:t>     Jahrgangsstufe </a:t>
            </a:r>
            <a:r>
              <a:rPr lang="de-DE" dirty="0"/>
              <a:t>10?</a:t>
            </a:r>
          </a:p>
          <a:p>
            <a:r>
              <a:rPr lang="de-DE" dirty="0" smtClean="0"/>
              <a:t>Sensibilisierung </a:t>
            </a:r>
            <a:r>
              <a:rPr lang="de-DE" dirty="0"/>
              <a:t>für mögliche Überforderung</a:t>
            </a:r>
          </a:p>
          <a:p>
            <a:r>
              <a:rPr lang="de-DE" dirty="0" smtClean="0"/>
              <a:t>Sensibilisierung </a:t>
            </a:r>
            <a:r>
              <a:rPr lang="de-DE" dirty="0"/>
              <a:t>für mögliche Unterforderung</a:t>
            </a:r>
          </a:p>
          <a:p>
            <a:r>
              <a:rPr lang="de-DE" dirty="0" smtClean="0"/>
              <a:t>Hilfen </a:t>
            </a:r>
            <a:r>
              <a:rPr lang="de-DE" dirty="0"/>
              <a:t>bei der Formulierung des Themas</a:t>
            </a:r>
          </a:p>
          <a:p>
            <a:r>
              <a:rPr lang="de-DE" dirty="0" smtClean="0"/>
              <a:t>Hilfen </a:t>
            </a:r>
            <a:r>
              <a:rPr lang="de-DE" dirty="0"/>
              <a:t>bei der Eingrenzung des Themas</a:t>
            </a:r>
          </a:p>
          <a:p>
            <a:r>
              <a:rPr lang="de-DE" dirty="0" smtClean="0"/>
              <a:t>Welche </a:t>
            </a:r>
            <a:r>
              <a:rPr lang="de-DE" dirty="0"/>
              <a:t>Medien (Schulbücher, Modelle, Bilder, Folien, Schautafeln, ... ) </a:t>
            </a:r>
            <a:r>
              <a:rPr lang="de-DE" dirty="0" smtClean="0"/>
              <a:t>könnten wichtig sein?</a:t>
            </a:r>
            <a:endParaRPr lang="de-DE" dirty="0"/>
          </a:p>
          <a:p>
            <a:r>
              <a:rPr lang="de-DE" dirty="0" smtClean="0"/>
              <a:t>Vereinbarungen </a:t>
            </a:r>
            <a:r>
              <a:rPr lang="de-DE" dirty="0"/>
              <a:t>zur Vorlage eines </a:t>
            </a:r>
            <a:r>
              <a:rPr lang="de-DE" dirty="0" smtClean="0"/>
              <a:t>Gliederungs-Konzepts </a:t>
            </a:r>
            <a:r>
              <a:rPr lang="de-DE" dirty="0"/>
              <a:t>zur Themengenehmigung</a:t>
            </a:r>
          </a:p>
          <a:p>
            <a:endParaRPr lang="de-DE" dirty="0"/>
          </a:p>
        </p:txBody>
      </p:sp>
      <p:pic>
        <p:nvPicPr>
          <p:cNvPr id="7" name="image2.jpg" descr="HBS-Logo-1_4blackwhite"/>
          <p:cNvPicPr/>
          <p:nvPr/>
        </p:nvPicPr>
        <p:blipFill>
          <a:blip r:embed="rId2" cstate="print">
            <a:extLst>
              <a:ext uri="{28A0092B-C50C-407E-A947-70E740481C1C}">
                <a14:useLocalDpi xmlns:a14="http://schemas.microsoft.com/office/drawing/2010/main" val="0"/>
              </a:ext>
            </a:extLst>
          </a:blip>
          <a:srcRect/>
          <a:stretch>
            <a:fillRect/>
          </a:stretch>
        </p:blipFill>
        <p:spPr>
          <a:xfrm>
            <a:off x="10360152" y="618517"/>
            <a:ext cx="1376172" cy="1097661"/>
          </a:xfrm>
          <a:prstGeom prst="rect">
            <a:avLst/>
          </a:prstGeom>
          <a:ln/>
        </p:spPr>
      </p:pic>
    </p:spTree>
    <p:extLst>
      <p:ext uri="{BB962C8B-B14F-4D97-AF65-F5344CB8AC3E}">
        <p14:creationId xmlns:p14="http://schemas.microsoft.com/office/powerpoint/2010/main" val="265911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Genehmigungsantrag</a:t>
            </a:r>
          </a:p>
        </p:txBody>
      </p:sp>
      <p:sp>
        <p:nvSpPr>
          <p:cNvPr id="3" name="Inhaltsplatzhalter 2"/>
          <p:cNvSpPr>
            <a:spLocks noGrp="1"/>
          </p:cNvSpPr>
          <p:nvPr>
            <p:ph sz="quarter" idx="13"/>
          </p:nvPr>
        </p:nvSpPr>
        <p:spPr>
          <a:xfrm>
            <a:off x="913775" y="2095243"/>
            <a:ext cx="10363826" cy="3424107"/>
          </a:xfrm>
        </p:spPr>
        <p:txBody>
          <a:bodyPr/>
          <a:lstStyle/>
          <a:p>
            <a:r>
              <a:rPr lang="de-DE" dirty="0" smtClean="0"/>
              <a:t>Die Schülerinnen und Schüler kümmern sich selbständig darum, bei welchem Lehrer sie die Prüfung machen können</a:t>
            </a:r>
          </a:p>
          <a:p>
            <a:r>
              <a:rPr lang="de-DE" dirty="0" smtClean="0"/>
              <a:t>Vor Abgabe des Antrags müssen zwei Beratungstermine mit dem Prüfer stattgefunden haben</a:t>
            </a:r>
          </a:p>
          <a:p>
            <a:r>
              <a:rPr lang="de-DE" dirty="0" smtClean="0"/>
              <a:t>Der Antrag mit Gliederungskonzept muss bis zum 10.10.2023 ( </a:t>
            </a:r>
            <a:r>
              <a:rPr lang="de-DE" dirty="0" smtClean="0">
                <a:solidFill>
                  <a:srgbClr val="FF0000"/>
                </a:solidFill>
              </a:rPr>
              <a:t>12 Uhr </a:t>
            </a:r>
            <a:r>
              <a:rPr lang="de-DE" dirty="0" smtClean="0"/>
              <a:t>) bei der Stufenleiterin bzw. im Schülersekretariat ABGEGEBEN WERDEN</a:t>
            </a:r>
          </a:p>
          <a:p>
            <a:r>
              <a:rPr lang="de-DE" dirty="0" smtClean="0"/>
              <a:t>Die Schülerin/der Schüler erhält bis 17.10. eine Kopie der Genehmigung des Themas </a:t>
            </a:r>
          </a:p>
          <a:p>
            <a:endParaRPr lang="de-DE" dirty="0"/>
          </a:p>
        </p:txBody>
      </p:sp>
      <p:pic>
        <p:nvPicPr>
          <p:cNvPr id="5" name="image2.jpg" descr="HBS-Logo-1_4blackwhite"/>
          <p:cNvPicPr/>
          <p:nvPr/>
        </p:nvPicPr>
        <p:blipFill>
          <a:blip r:embed="rId2" cstate="print">
            <a:extLst>
              <a:ext uri="{28A0092B-C50C-407E-A947-70E740481C1C}">
                <a14:useLocalDpi xmlns:a14="http://schemas.microsoft.com/office/drawing/2010/main" val="0"/>
              </a:ext>
            </a:extLst>
          </a:blip>
          <a:srcRect/>
          <a:stretch>
            <a:fillRect/>
          </a:stretch>
        </p:blipFill>
        <p:spPr>
          <a:xfrm>
            <a:off x="10360152" y="618517"/>
            <a:ext cx="1376172" cy="1097661"/>
          </a:xfrm>
          <a:prstGeom prst="rect">
            <a:avLst/>
          </a:prstGeom>
          <a:ln/>
        </p:spPr>
      </p:pic>
    </p:spTree>
    <p:extLst>
      <p:ext uri="{BB962C8B-B14F-4D97-AF65-F5344CB8AC3E}">
        <p14:creationId xmlns:p14="http://schemas.microsoft.com/office/powerpoint/2010/main" val="1175417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4279" y="581941"/>
            <a:ext cx="10364451" cy="1596177"/>
          </a:xfrm>
        </p:spPr>
        <p:txBody>
          <a:bodyPr>
            <a:normAutofit/>
          </a:bodyPr>
          <a:lstStyle/>
          <a:p>
            <a:r>
              <a:rPr lang="de-DE" sz="3200" dirty="0" smtClean="0"/>
              <a:t>Anforderungen an die Hausarbeit (Teil I)</a:t>
            </a:r>
            <a:endParaRPr lang="de-DE" sz="3200" dirty="0"/>
          </a:p>
        </p:txBody>
      </p:sp>
      <p:sp>
        <p:nvSpPr>
          <p:cNvPr id="3" name="Inhaltsplatzhalter 2"/>
          <p:cNvSpPr>
            <a:spLocks noGrp="1"/>
          </p:cNvSpPr>
          <p:nvPr>
            <p:ph sz="quarter" idx="13"/>
          </p:nvPr>
        </p:nvSpPr>
        <p:spPr>
          <a:xfrm>
            <a:off x="913774" y="1792224"/>
            <a:ext cx="10363826" cy="3998975"/>
          </a:xfrm>
        </p:spPr>
        <p:txBody>
          <a:bodyPr>
            <a:normAutofit fontScale="70000" lnSpcReduction="20000"/>
          </a:bodyPr>
          <a:lstStyle/>
          <a:p>
            <a:pPr marL="0" indent="0">
              <a:buNone/>
            </a:pPr>
            <a:r>
              <a:rPr lang="de-DE" b="1" dirty="0" smtClean="0"/>
              <a:t>Inhaltlicher </a:t>
            </a:r>
            <a:r>
              <a:rPr lang="de-DE" b="1" dirty="0"/>
              <a:t>Schwerpunkt</a:t>
            </a:r>
          </a:p>
          <a:p>
            <a:r>
              <a:rPr lang="de-DE" dirty="0" smtClean="0"/>
              <a:t>Klares </a:t>
            </a:r>
            <a:r>
              <a:rPr lang="de-DE" dirty="0"/>
              <a:t>Gliederungskonzept (z.B. Einleitung, Hauptteil, Schluss)</a:t>
            </a:r>
          </a:p>
          <a:p>
            <a:r>
              <a:rPr lang="de-DE" dirty="0" smtClean="0"/>
              <a:t>Herausarbeiten </a:t>
            </a:r>
            <a:r>
              <a:rPr lang="de-DE" dirty="0"/>
              <a:t>des Themas mit genauer Fragestellung</a:t>
            </a:r>
          </a:p>
          <a:p>
            <a:r>
              <a:rPr lang="de-DE" dirty="0" smtClean="0"/>
              <a:t>Überlegter </a:t>
            </a:r>
            <a:r>
              <a:rPr lang="de-DE" dirty="0"/>
              <a:t>Umgang mit Zitaten und Materialien (Auswahl und inhaltliche Einbettung)</a:t>
            </a:r>
          </a:p>
          <a:p>
            <a:r>
              <a:rPr lang="de-DE" dirty="0" smtClean="0"/>
              <a:t>Gewichtung </a:t>
            </a:r>
            <a:r>
              <a:rPr lang="de-DE" dirty="0"/>
              <a:t>von Informationen nach ihrer Bedeutung für das Thema und entsprechende Darstellungsweise </a:t>
            </a:r>
            <a:br>
              <a:rPr lang="de-DE" dirty="0"/>
            </a:br>
            <a:r>
              <a:rPr lang="de-DE" dirty="0" smtClean="0"/>
              <a:t>(sinnvolle </a:t>
            </a:r>
            <a:r>
              <a:rPr lang="de-DE" dirty="0"/>
              <a:t>Reihenfolge)</a:t>
            </a:r>
          </a:p>
          <a:p>
            <a:pPr marL="0" indent="0">
              <a:buNone/>
            </a:pPr>
            <a:endParaRPr lang="de-DE" dirty="0"/>
          </a:p>
          <a:p>
            <a:pPr marL="0" indent="0">
              <a:buNone/>
            </a:pPr>
            <a:r>
              <a:rPr lang="de-DE" b="1" dirty="0"/>
              <a:t>Sprachlicher Schwerpunkt</a:t>
            </a:r>
            <a:endParaRPr lang="de-DE" dirty="0"/>
          </a:p>
          <a:p>
            <a:r>
              <a:rPr lang="de-DE" dirty="0" smtClean="0"/>
              <a:t>Klarer</a:t>
            </a:r>
            <a:r>
              <a:rPr lang="de-DE" dirty="0"/>
              <a:t>, verständlicher Ausdruck</a:t>
            </a:r>
          </a:p>
          <a:p>
            <a:r>
              <a:rPr lang="de-DE" dirty="0" smtClean="0"/>
              <a:t>Verwendung </a:t>
            </a:r>
            <a:r>
              <a:rPr lang="de-DE" dirty="0"/>
              <a:t>eines dem Thema angemessenen Sprachstils (auch fachsprachliche Anteile )</a:t>
            </a:r>
          </a:p>
          <a:p>
            <a:r>
              <a:rPr lang="de-DE" dirty="0" smtClean="0"/>
              <a:t>Sicherer </a:t>
            </a:r>
            <a:r>
              <a:rPr lang="de-DE" dirty="0"/>
              <a:t>Umgang mit Materialien und benutzten Texten (z.B. korrektes Zitieren und sprachliche Einbettung )</a:t>
            </a:r>
          </a:p>
          <a:p>
            <a:r>
              <a:rPr lang="de-DE" dirty="0" smtClean="0"/>
              <a:t>Sprachliche </a:t>
            </a:r>
            <a:r>
              <a:rPr lang="de-DE" dirty="0"/>
              <a:t>Korrektheit (Grammatik, Orthographie, Zeichensetzung)</a:t>
            </a:r>
          </a:p>
          <a:p>
            <a:pPr marL="0" indent="0">
              <a:buNone/>
            </a:pPr>
            <a:endParaRPr lang="de-DE" dirty="0"/>
          </a:p>
        </p:txBody>
      </p:sp>
      <p:pic>
        <p:nvPicPr>
          <p:cNvPr id="5" name="image2.jpg" descr="HBS-Logo-1_4blackwhite"/>
          <p:cNvPicPr/>
          <p:nvPr/>
        </p:nvPicPr>
        <p:blipFill>
          <a:blip r:embed="rId2" cstate="print">
            <a:extLst>
              <a:ext uri="{28A0092B-C50C-407E-A947-70E740481C1C}">
                <a14:useLocalDpi xmlns:a14="http://schemas.microsoft.com/office/drawing/2010/main" val="0"/>
              </a:ext>
            </a:extLst>
          </a:blip>
          <a:srcRect/>
          <a:stretch>
            <a:fillRect/>
          </a:stretch>
        </p:blipFill>
        <p:spPr>
          <a:xfrm>
            <a:off x="10360152" y="618517"/>
            <a:ext cx="1376172" cy="1097661"/>
          </a:xfrm>
          <a:prstGeom prst="rect">
            <a:avLst/>
          </a:prstGeom>
          <a:ln/>
        </p:spPr>
      </p:pic>
    </p:spTree>
    <p:extLst>
      <p:ext uri="{BB962C8B-B14F-4D97-AF65-F5344CB8AC3E}">
        <p14:creationId xmlns:p14="http://schemas.microsoft.com/office/powerpoint/2010/main" val="22412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opfen">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TM04033925[[fn=Tropfen]]</Template>
  <TotalTime>0</TotalTime>
  <Words>1580</Words>
  <Application>Microsoft Office PowerPoint</Application>
  <PresentationFormat>Breitbild</PresentationFormat>
  <Paragraphs>186</Paragraphs>
  <Slides>21</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21</vt:i4>
      </vt:variant>
    </vt:vector>
  </HeadingPairs>
  <TitlesOfParts>
    <vt:vector size="30" baseType="lpstr">
      <vt:lpstr>Arial</vt:lpstr>
      <vt:lpstr>Calibri</vt:lpstr>
      <vt:lpstr>Georgia</vt:lpstr>
      <vt:lpstr>Helvetica</vt:lpstr>
      <vt:lpstr>inherit</vt:lpstr>
      <vt:lpstr>Symbol</vt:lpstr>
      <vt:lpstr>Times New Roman</vt:lpstr>
      <vt:lpstr>Tw Cen MT</vt:lpstr>
      <vt:lpstr>Tropfen</vt:lpstr>
      <vt:lpstr>prüfungen  Jahrgang 10 Präsentationsprüfung Abschlussprüfungen</vt:lpstr>
      <vt:lpstr>AKTUELLES</vt:lpstr>
      <vt:lpstr>PowerPoint-Präsentation</vt:lpstr>
      <vt:lpstr>PowerPoint-Präsentation</vt:lpstr>
      <vt:lpstr>Abschlussprüfungen</vt:lpstr>
      <vt:lpstr>Präsentationsprüfungen Termine 2023/2024</vt:lpstr>
      <vt:lpstr>Fach- und Themenwahl</vt:lpstr>
      <vt:lpstr>Genehmigungsantrag</vt:lpstr>
      <vt:lpstr>Anforderungen an die Hausarbeit (Teil I)</vt:lpstr>
      <vt:lpstr>Anforderungen an die Hausarbeit (Teil II)</vt:lpstr>
      <vt:lpstr>Anforderungen an die Präsentation + Bewertungsgrundlage (Teil I)</vt:lpstr>
      <vt:lpstr>Anforderungen an die Präsentation + Bewertungsgrundlage (Teil II)</vt:lpstr>
      <vt:lpstr>Ziel der Präsentation</vt:lpstr>
      <vt:lpstr>PowerPoint-Präsentation</vt:lpstr>
      <vt:lpstr>PowerPoint-Präsentation</vt:lpstr>
      <vt:lpstr>PowerPoint-Präsentation</vt:lpstr>
      <vt:lpstr>PowerPoint-Präsentation</vt:lpstr>
      <vt:lpstr>PowerPoint-Präsentation</vt:lpstr>
      <vt:lpstr>Abschlüsse am ende der 10</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Präsentationsprüfungen Jahrgang 10</dc:title>
  <dc:creator>Schulsupport</dc:creator>
  <cp:lastModifiedBy>schulze_a</cp:lastModifiedBy>
  <cp:revision>44</cp:revision>
  <cp:lastPrinted>2023-06-21T08:30:02Z</cp:lastPrinted>
  <dcterms:created xsi:type="dcterms:W3CDTF">2017-08-29T09:05:07Z</dcterms:created>
  <dcterms:modified xsi:type="dcterms:W3CDTF">2023-09-25T09:27:10Z</dcterms:modified>
</cp:coreProperties>
</file>