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5" r:id="rId3"/>
    <p:sldId id="287" r:id="rId4"/>
    <p:sldId id="280" r:id="rId5"/>
    <p:sldId id="281" r:id="rId6"/>
    <p:sldId id="282" r:id="rId7"/>
    <p:sldId id="278" r:id="rId8"/>
    <p:sldId id="260" r:id="rId9"/>
    <p:sldId id="284" r:id="rId10"/>
    <p:sldId id="261" r:id="rId11"/>
    <p:sldId id="267" r:id="rId12"/>
    <p:sldId id="268" r:id="rId13"/>
    <p:sldId id="269" r:id="rId14"/>
    <p:sldId id="274" r:id="rId15"/>
    <p:sldId id="270" r:id="rId16"/>
    <p:sldId id="271" r:id="rId17"/>
    <p:sldId id="275" r:id="rId18"/>
    <p:sldId id="276" r:id="rId19"/>
    <p:sldId id="277" r:id="rId20"/>
    <p:sldId id="283" r:id="rId21"/>
    <p:sldId id="288" r:id="rId22"/>
    <p:sldId id="273" r:id="rId23"/>
  </p:sldIdLst>
  <p:sldSz cx="12188825" cy="68580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710" autoAdjust="0"/>
  </p:normalViewPr>
  <p:slideViewPr>
    <p:cSldViewPr>
      <p:cViewPr varScale="1">
        <p:scale>
          <a:sx n="78" d="100"/>
          <a:sy n="78" d="100"/>
        </p:scale>
        <p:origin x="606" y="96"/>
      </p:cViewPr>
      <p:guideLst>
        <p:guide pos="3839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973E54F-8C44-4461-AD06-2D7521CECB13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1D2D363-51C7-4D33-9CF9-432E1A762C62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 smtClean="0"/>
              <a:t>Textmasterformat durch Klicken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0820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76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495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546EE-07CC-4F39-8940-3E3AF0E60853}" type="datetimeFigureOut">
              <a:rPr lang="de-DE" smtClean="0"/>
              <a:t>26.09.2022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A343-5D20-45D8-88D7-E388FC31C7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0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510265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257380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87218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3134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7708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E9ADEA-B78F-430E-B313-53BBE336D12E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6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D61BE6A-6189-4208-B1B4-B5EAD7475A85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24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de-DE" smtClean="0"/>
              <a:t>Titelmasterformat durch Klicken bearbeiten</a:t>
            </a:r>
            <a:endParaRPr lang="de-DE" dirty="0"/>
          </a:p>
        </p:txBody>
      </p:sp>
      <p:grpSp>
        <p:nvGrpSpPr>
          <p:cNvPr id="160" name="Linie" descr="Liniengrafik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ihand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2" name="Freihand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3" name="Freihand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4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5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6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7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8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69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0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1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2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3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4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5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6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7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8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79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0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1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2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3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4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5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6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7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8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89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0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1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2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3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4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5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6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7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8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199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0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1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2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3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4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5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6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7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8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09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0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1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2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3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4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5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6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7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8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19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0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1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2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3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4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5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6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7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8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29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30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31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32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33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  <p:sp>
          <p:nvSpPr>
            <p:cNvPr id="234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de-DE" dirty="0">
                <a:ln>
                  <a:noFill/>
                </a:ln>
              </a:endParaRPr>
            </a:p>
          </p:txBody>
        </p:sp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6D9EC9-3B4A-49FC-9ECD-5CF9C2DE4C41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5" name="Inhaltsplatzhalter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7E186-94BE-487C-8B0A-E448B729DE8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11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751151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FBD58A-9573-4A90-A745-B03809EF5A0A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767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36D9EC9-3B4A-49FC-9ECD-5CF9C2DE4C41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404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7783D2-F986-40E7-B256-52961A5F5F28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1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AC127DE-B019-4B90-AEA0-262FC2B59A3A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58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56709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349176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3319DDE-CF78-45AB-B885-72D96434AFE9}" type="datetime1">
              <a:rPr lang="de-DE" smtClean="0"/>
              <a:t>26.09.2022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25BA54BD-C84D-46CE-8B72-31BFB26ABA4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137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413" y="764704"/>
            <a:ext cx="9144000" cy="4464496"/>
          </a:xfrm>
        </p:spPr>
        <p:txBody>
          <a:bodyPr rtlCol="0"/>
          <a:lstStyle/>
          <a:p>
            <a:pPr algn="ctr" rtl="0"/>
            <a:r>
              <a:rPr lang="de-DE" dirty="0" smtClean="0"/>
              <a:t>Aktuelles,</a:t>
            </a:r>
            <a:br>
              <a:rPr lang="de-DE" dirty="0" smtClean="0"/>
            </a:br>
            <a:r>
              <a:rPr lang="de-DE" dirty="0" smtClean="0"/>
              <a:t>Abschlüsse </a:t>
            </a:r>
            <a:br>
              <a:rPr lang="de-DE" dirty="0" smtClean="0"/>
            </a:br>
            <a:r>
              <a:rPr lang="de-DE" dirty="0" smtClean="0"/>
              <a:t>und </a:t>
            </a:r>
            <a:br>
              <a:rPr lang="de-DE" dirty="0" smtClean="0"/>
            </a:br>
            <a:r>
              <a:rPr lang="de-DE" dirty="0" smtClean="0"/>
              <a:t>Prüfungen </a:t>
            </a:r>
            <a:br>
              <a:rPr lang="de-DE" dirty="0" smtClean="0"/>
            </a:br>
            <a:r>
              <a:rPr lang="de-DE" dirty="0" smtClean="0"/>
              <a:t>Jahrgang 9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smtClean="0"/>
              <a:t>Projektprüfung: </a:t>
            </a:r>
            <a:br>
              <a:rPr lang="de-DE" dirty="0" smtClean="0"/>
            </a:br>
            <a:r>
              <a:rPr lang="de-DE" dirty="0" smtClean="0"/>
              <a:t>Vorlaufphase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522264" y="3429000"/>
            <a:ext cx="60928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9" name="Inhaltsplatzhalter 3"/>
          <p:cNvSpPr txBox="1">
            <a:spLocks/>
          </p:cNvSpPr>
          <p:nvPr/>
        </p:nvSpPr>
        <p:spPr>
          <a:xfrm>
            <a:off x="1522414" y="2132856"/>
            <a:ext cx="8722037" cy="4215170"/>
          </a:xfrm>
          <a:prstGeom prst="rect">
            <a:avLst/>
          </a:prstGeom>
        </p:spPr>
        <p:txBody>
          <a:bodyPr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de-DE" sz="2800" dirty="0"/>
              <a:t>Die Gruppenbildung erfolgt </a:t>
            </a:r>
            <a:r>
              <a:rPr lang="de-DE" sz="2800" dirty="0" smtClean="0"/>
              <a:t>ab November </a:t>
            </a:r>
            <a:r>
              <a:rPr lang="de-DE" sz="2800" dirty="0"/>
              <a:t>des </a:t>
            </a:r>
            <a:r>
              <a:rPr lang="de-DE" sz="2800" dirty="0" smtClean="0"/>
              <a:t>9</a:t>
            </a:r>
            <a:r>
              <a:rPr lang="de-DE" sz="2800" dirty="0"/>
              <a:t>. Schuljahres überwiegend außerhalb des </a:t>
            </a:r>
            <a:r>
              <a:rPr lang="de-DE" sz="2800" dirty="0" smtClean="0"/>
              <a:t>Regelunterrichts</a:t>
            </a:r>
            <a:endParaRPr lang="de-DE" sz="2800" dirty="0">
              <a:solidFill>
                <a:srgbClr val="FF0000"/>
              </a:solidFill>
            </a:endParaRPr>
          </a:p>
          <a:p>
            <a:pPr lvl="0"/>
            <a:r>
              <a:rPr lang="de-DE" sz="2800" dirty="0" smtClean="0"/>
              <a:t>Projektprüfungen </a:t>
            </a:r>
            <a:r>
              <a:rPr lang="de-DE" sz="2800" dirty="0"/>
              <a:t>sind Gruppenprüfungen. Die Gruppe besteht aus 3-4 </a:t>
            </a:r>
            <a:r>
              <a:rPr lang="de-DE" sz="2800" dirty="0" smtClean="0"/>
              <a:t>Schülerinnen und Schülern</a:t>
            </a:r>
          </a:p>
          <a:p>
            <a:pPr lvl="0"/>
            <a:r>
              <a:rPr lang="de-DE" sz="3000" dirty="0" smtClean="0"/>
              <a:t>In </a:t>
            </a:r>
            <a:r>
              <a:rPr lang="de-DE" sz="3000" dirty="0"/>
              <a:t>allen Phasen </a:t>
            </a:r>
            <a:r>
              <a:rPr lang="de-DE" sz="3000" dirty="0" smtClean="0"/>
              <a:t>werden Protokolle von </a:t>
            </a:r>
            <a:r>
              <a:rPr lang="de-DE" sz="3000" dirty="0"/>
              <a:t>der betreuenden Lehrkraft</a:t>
            </a:r>
            <a:r>
              <a:rPr lang="de-DE" sz="3000" dirty="0" smtClean="0"/>
              <a:t> angefertigt</a:t>
            </a:r>
          </a:p>
          <a:p>
            <a:pPr lvl="0"/>
            <a:r>
              <a:rPr lang="de-DE" sz="3000" dirty="0" smtClean="0"/>
              <a:t>In der Prüfung geht es darum, ein Projekt zu planen und vorzustellen,- ein Thema zu präsentieren</a:t>
            </a:r>
            <a:endParaRPr lang="de-DE" sz="3000" dirty="0"/>
          </a:p>
          <a:p>
            <a:pPr lvl="0"/>
            <a:endParaRPr lang="de-DE" sz="3000" dirty="0"/>
          </a:p>
        </p:txBody>
      </p:sp>
      <p:pic>
        <p:nvPicPr>
          <p:cNvPr id="7" name="Grafi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21082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Vorbereitungsphase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3852" y="1905000"/>
            <a:ext cx="9612562" cy="4404320"/>
          </a:xfrm>
        </p:spPr>
        <p:txBody>
          <a:bodyPr>
            <a:normAutofit fontScale="92500" lnSpcReduction="20000"/>
          </a:bodyPr>
          <a:lstStyle/>
          <a:p>
            <a:r>
              <a:rPr lang="de-DE" sz="3000" dirty="0" smtClean="0"/>
              <a:t>Thema und Gliederung</a:t>
            </a:r>
            <a:br>
              <a:rPr lang="de-DE" sz="3000" dirty="0" smtClean="0"/>
            </a:br>
            <a:r>
              <a:rPr lang="de-DE" sz="3000" dirty="0" smtClean="0"/>
              <a:t>- Themen sind nicht fachgebunden</a:t>
            </a:r>
            <a:br>
              <a:rPr lang="de-DE" sz="3000" dirty="0" smtClean="0"/>
            </a:br>
            <a:r>
              <a:rPr lang="de-DE" sz="3000" dirty="0" smtClean="0"/>
              <a:t>- Das Thema sollte die Schülerin/den Schüler      interessieren (am besten sogar begeistern)</a:t>
            </a:r>
            <a:br>
              <a:rPr lang="de-DE" sz="3000" dirty="0" smtClean="0"/>
            </a:br>
            <a:r>
              <a:rPr lang="de-DE" sz="3000" dirty="0" smtClean="0"/>
              <a:t>- Der Antrag mit Gliederung und Angabe von Quellen 	soll bis spätestens 16.12.2022 bei der betreuenden 	Lehrkraft </a:t>
            </a:r>
            <a:r>
              <a:rPr lang="de-DE" sz="3000" dirty="0"/>
              <a:t>und </a:t>
            </a:r>
            <a:r>
              <a:rPr lang="de-DE" sz="3000" dirty="0" smtClean="0"/>
              <a:t>bei der Schulleitung abgegeben werden</a:t>
            </a:r>
          </a:p>
          <a:p>
            <a:r>
              <a:rPr lang="de-DE" sz="3000" dirty="0" smtClean="0"/>
              <a:t>Was geht in die Notenfindung ein?</a:t>
            </a:r>
            <a:br>
              <a:rPr lang="de-DE" sz="3000" dirty="0" smtClean="0"/>
            </a:br>
            <a:r>
              <a:rPr lang="de-DE" sz="3000" dirty="0" smtClean="0"/>
              <a:t>- Engagement bei der Vorbereitung</a:t>
            </a:r>
            <a:br>
              <a:rPr lang="de-DE" sz="3000" dirty="0" smtClean="0"/>
            </a:br>
            <a:r>
              <a:rPr lang="de-DE" sz="3000" dirty="0" smtClean="0"/>
              <a:t>- Materialbeschaffung</a:t>
            </a:r>
            <a:br>
              <a:rPr lang="de-DE" sz="3000" dirty="0" smtClean="0"/>
            </a:br>
            <a:r>
              <a:rPr lang="de-DE" sz="3000" dirty="0" smtClean="0"/>
              <a:t>- Projektbeschreibung</a:t>
            </a:r>
          </a:p>
          <a:p>
            <a:endParaRPr lang="de-DE" sz="3000" dirty="0" smtClean="0"/>
          </a:p>
          <a:p>
            <a:endParaRPr lang="de-DE" sz="3000" dirty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332656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0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Durchführungsphase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8514" y="1700808"/>
            <a:ext cx="9864078" cy="4849936"/>
          </a:xfrm>
        </p:spPr>
        <p:txBody>
          <a:bodyPr>
            <a:normAutofit/>
          </a:bodyPr>
          <a:lstStyle/>
          <a:p>
            <a:r>
              <a:rPr lang="de-DE" dirty="0" smtClean="0"/>
              <a:t>4 Projekttage (ca.16-20 Stunden), </a:t>
            </a:r>
            <a:r>
              <a:rPr lang="de-DE" sz="1800" dirty="0"/>
              <a:t>13.1.2023; 23.01. </a:t>
            </a:r>
            <a:r>
              <a:rPr lang="mr-IN" sz="1800" dirty="0"/>
              <a:t>–</a:t>
            </a:r>
            <a:r>
              <a:rPr lang="de-DE" sz="1800" dirty="0"/>
              <a:t> 25.01.2023</a:t>
            </a:r>
            <a:endParaRPr lang="de-DE" dirty="0" smtClean="0"/>
          </a:p>
          <a:p>
            <a:r>
              <a:rPr lang="de-DE" dirty="0" smtClean="0"/>
              <a:t>Allgemeines:</a:t>
            </a:r>
            <a:br>
              <a:rPr lang="de-DE" dirty="0" smtClean="0"/>
            </a:br>
            <a:r>
              <a:rPr lang="de-DE" dirty="0" smtClean="0"/>
              <a:t>- Eine Lehrkraft betreut die vier Projekttage</a:t>
            </a:r>
            <a:br>
              <a:rPr lang="de-DE" dirty="0" smtClean="0"/>
            </a:br>
            <a:r>
              <a:rPr lang="de-DE" dirty="0" smtClean="0"/>
              <a:t>- Das Material wird gesichtet und bearbeitet </a:t>
            </a:r>
            <a:r>
              <a:rPr lang="mr-IN" dirty="0" smtClean="0"/>
              <a:t>–</a:t>
            </a:r>
            <a:r>
              <a:rPr lang="de-DE" dirty="0" smtClean="0"/>
              <a:t> die Präsentationen werden vorbereitet und 	der Vortrag wird geübt</a:t>
            </a:r>
            <a:br>
              <a:rPr lang="de-DE" dirty="0" smtClean="0"/>
            </a:br>
            <a:r>
              <a:rPr lang="de-DE" dirty="0" smtClean="0"/>
              <a:t>- Die Vorbereitung und Fertigstellung der Präsentation soll </a:t>
            </a:r>
            <a:r>
              <a:rPr lang="de-DE" b="1" u="sng" dirty="0" smtClean="0"/>
              <a:t>nicht</a:t>
            </a:r>
            <a:r>
              <a:rPr lang="de-DE" dirty="0" smtClean="0"/>
              <a:t> zu Hause, sondern an den 	vier Projekttagen in der Schule stattfinden</a:t>
            </a:r>
          </a:p>
          <a:p>
            <a:r>
              <a:rPr lang="de-DE" dirty="0" smtClean="0"/>
              <a:t>Was geht in die Notengebung ein?</a:t>
            </a:r>
            <a:br>
              <a:rPr lang="de-DE" dirty="0" smtClean="0"/>
            </a:br>
            <a:r>
              <a:rPr lang="de-DE" dirty="0" smtClean="0"/>
              <a:t>- Verhalten in der Gruppe (Aktivität/Passivität, Sozialverhalten, Kooperationsfähigkeit, 		Verantwortungsbereitschaft, Konfliktlösungsbereitschaft</a:t>
            </a:r>
          </a:p>
          <a:p>
            <a:pPr marL="0" indent="0">
              <a:buNone/>
            </a:pPr>
            <a:r>
              <a:rPr lang="de-DE" dirty="0" smtClean="0"/>
              <a:t>     - Persönliche Kompetenz (Ausdauer, Konzentration, Selbständigkeit, Ordnung, 	    	 		Problemlösefähigkeit)</a:t>
            </a:r>
            <a:br>
              <a:rPr lang="de-DE" dirty="0" smtClean="0"/>
            </a:br>
            <a:r>
              <a:rPr lang="de-DE" dirty="0" smtClean="0"/>
              <a:t>     - Methodenkompetenz (Auswertung/Bearbeitung des Materials, Arbeits- und 	Zeiteinteilung, Medienauswahl und </a:t>
            </a:r>
            <a:r>
              <a:rPr lang="de-DE" dirty="0"/>
              <a:t>-</a:t>
            </a:r>
            <a:r>
              <a:rPr lang="de-DE" dirty="0" smtClean="0"/>
              <a:t>einsatz</a:t>
            </a:r>
            <a:r>
              <a:rPr lang="de-DE" dirty="0"/>
              <a:t>)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332656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1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Präsentation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468542" cy="4476328"/>
          </a:xfrm>
        </p:spPr>
        <p:txBody>
          <a:bodyPr>
            <a:normAutofit/>
          </a:bodyPr>
          <a:lstStyle/>
          <a:p>
            <a:pPr lvl="0"/>
            <a:r>
              <a:rPr lang="de-DE" sz="2000" dirty="0" smtClean="0"/>
              <a:t>Ablauf:</a:t>
            </a:r>
            <a:br>
              <a:rPr lang="de-DE" sz="2000" dirty="0" smtClean="0"/>
            </a:br>
            <a:r>
              <a:rPr lang="de-DE" sz="2000" dirty="0" smtClean="0"/>
              <a:t>- </a:t>
            </a:r>
            <a:r>
              <a:rPr lang="de-DE" sz="2000" dirty="0" smtClean="0"/>
              <a:t>Präsentation 15 </a:t>
            </a:r>
            <a:r>
              <a:rPr lang="de-DE" sz="2000" dirty="0" smtClean="0"/>
              <a:t>- 30 Minuten + Befragung +   </a:t>
            </a:r>
            <a:r>
              <a:rPr lang="de-DE" sz="2000" dirty="0" smtClean="0"/>
              <a:t>Reflexion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- Schriftliche, mündliche und  praktische Anteile sind möglich</a:t>
            </a:r>
            <a:br>
              <a:rPr lang="de-DE" sz="2000" dirty="0" smtClean="0"/>
            </a:br>
            <a:r>
              <a:rPr lang="de-DE" sz="2000" dirty="0" smtClean="0"/>
              <a:t>- Der Prüfungsausschuss besteht aus Schulleitung, Projektlehrer/in, Protokollant/in</a:t>
            </a:r>
          </a:p>
          <a:p>
            <a:pPr lvl="0"/>
            <a:r>
              <a:rPr lang="de-DE" sz="2000" dirty="0" smtClean="0"/>
              <a:t>Was geht in die Notengebung ein? </a:t>
            </a:r>
            <a:br>
              <a:rPr lang="de-DE" sz="2000" dirty="0" smtClean="0"/>
            </a:br>
            <a:r>
              <a:rPr lang="de-DE" sz="2000" dirty="0" smtClean="0"/>
              <a:t>- Zeiteinteilung</a:t>
            </a:r>
            <a:br>
              <a:rPr lang="de-DE" sz="2000" dirty="0" smtClean="0"/>
            </a:br>
            <a:r>
              <a:rPr lang="de-DE" sz="2000" dirty="0" smtClean="0"/>
              <a:t>- Einbringen der eigenen Person</a:t>
            </a:r>
            <a:br>
              <a:rPr lang="de-DE" sz="2000" dirty="0" smtClean="0"/>
            </a:br>
            <a:r>
              <a:rPr lang="de-DE" sz="2000" dirty="0" smtClean="0"/>
              <a:t>- Vortragsweise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- Medieneinsatz; Medienbeherrschung</a:t>
            </a:r>
            <a:br>
              <a:rPr lang="de-DE" sz="2000" dirty="0" smtClean="0"/>
            </a:br>
            <a:r>
              <a:rPr lang="de-DE" sz="2000" dirty="0" smtClean="0"/>
              <a:t>- Fachwissen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- Qualität des Ergebnisses</a:t>
            </a:r>
            <a:br>
              <a:rPr lang="de-DE" sz="2000" dirty="0" smtClean="0"/>
            </a:br>
            <a:r>
              <a:rPr lang="de-DE" sz="2000" dirty="0" smtClean="0"/>
              <a:t>- Reflexion /Selbstkritik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21082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8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 der Präsentation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Ziel jeder Präsentation ist es, andere Menschen verständlich zu informieren und die vorgetragenen Inhalte überzeugend darzustellen</a:t>
            </a:r>
            <a:endParaRPr lang="de-DE" sz="2400" dirty="0"/>
          </a:p>
          <a:p>
            <a:r>
              <a:rPr lang="de-DE" sz="2400" dirty="0" smtClean="0"/>
              <a:t>Grundsätzlich wird eine Präsentation visualisiert durch bildhafte Mittel (z.B. Overheadfolien, Videos, Plakate, Materialien etc.) oder </a:t>
            </a:r>
            <a:r>
              <a:rPr lang="de-DE" sz="2400" dirty="0" err="1" smtClean="0"/>
              <a:t>PowerPointPräsentationen</a:t>
            </a:r>
            <a:r>
              <a:rPr lang="de-DE" sz="2400" dirty="0" smtClean="0"/>
              <a:t> oder weitere Darstellungsformen (Gestik, Mimik etc.)</a:t>
            </a:r>
          </a:p>
          <a:p>
            <a:r>
              <a:rPr lang="de-DE" sz="2400" dirty="0" smtClean="0"/>
              <a:t>Je anschaulicher der Vortrag desto besser können die Zuschauer folgen und verstehen</a:t>
            </a:r>
            <a:endParaRPr lang="de-DE" sz="2400" dirty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332656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4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Beurteilungskriterien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61798"/>
              </p:ext>
            </p:extLst>
          </p:nvPr>
        </p:nvGraphicFramePr>
        <p:xfrm>
          <a:off x="0" y="1844824"/>
          <a:ext cx="11927059" cy="4388489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2143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6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8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Vorbereitungsphase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Durchführungsphase</a:t>
                      </a:r>
                      <a:endParaRPr lang="de-DE" sz="14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Präsentation</a:t>
                      </a:r>
                      <a:endParaRPr lang="de-DE" sz="140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r>
                        <a:rPr lang="de-DE" sz="1800" dirty="0" smtClean="0">
                          <a:effectLst/>
                        </a:rPr>
                        <a:t>%</a:t>
                      </a:r>
                      <a:endParaRPr lang="de-DE" sz="18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40 %</a:t>
                      </a:r>
                      <a:endParaRPr lang="de-DE" sz="18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40 %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</a:rPr>
                        <a:t>      Einzelleistung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      Fachkompetenz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      Medienkompetenz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      Soziale </a:t>
                      </a:r>
                      <a:r>
                        <a:rPr lang="de-DE" sz="1400" dirty="0">
                          <a:effectLst/>
                        </a:rPr>
                        <a:t>Kompetenz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</a:rPr>
                        <a:t>     Gruppenleistung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</a:rPr>
                        <a:t>      Einzelleistung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395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Gruppenbildung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Themenfindung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Projekt-beschreibung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Material-beschaffung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Engagement bei Vorbereitung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Fachwissen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Arbeits-fortschritt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Arbeits-ergebnisse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…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Informations-beschaffung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Informations-auswertung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Arbeitstechniken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Umgang mit Medien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…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Eigeninitiative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Ausdauer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Verlässlichkeit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Verantwortungs-bereitschaft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Kooperations-fähigkeit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Kommunikations-fähigkeit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…</a:t>
                      </a:r>
                      <a:endParaRPr lang="de-DE" sz="14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dk1">
                        <a:tint val="20000"/>
                        <a:alpha val="7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Gesamt-eindruck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Inhaltliche Tiefe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Gliederung des Inhalts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Art der Darstellung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Kompetenz-verteilung in der Gruppe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Ausdrucksfähigkeit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Reflexionsfähigkeit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Selbsteinschätzung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28" y="229355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91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Formales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158" y="1700808"/>
            <a:ext cx="8594429" cy="4340555"/>
          </a:xfrm>
        </p:spPr>
        <p:txBody>
          <a:bodyPr>
            <a:noAutofit/>
          </a:bodyPr>
          <a:lstStyle/>
          <a:p>
            <a:r>
              <a:rPr lang="de-DE" sz="2400" dirty="0" smtClean="0"/>
              <a:t>Berechnung der Endnote: Die Präsentation wird doppelt gewertet und zusammen mit den Fachnoten und den Ergebnissen der schriftlichen Prüfungen ergibt sie die Durchschnittsnote für den Hauptschulabschluss</a:t>
            </a:r>
          </a:p>
          <a:p>
            <a:r>
              <a:rPr lang="de-DE" sz="2400" dirty="0" smtClean="0"/>
              <a:t>Es </a:t>
            </a:r>
            <a:r>
              <a:rPr lang="de-DE" sz="2400" dirty="0" smtClean="0"/>
              <a:t>gibt keine Gruppennote. Jeder Schüler wird einzeln </a:t>
            </a:r>
            <a:r>
              <a:rPr lang="de-DE" sz="2400" dirty="0" smtClean="0"/>
              <a:t>bewertet</a:t>
            </a:r>
            <a:endParaRPr lang="de-DE" sz="2400" dirty="0" smtClean="0"/>
          </a:p>
          <a:p>
            <a:r>
              <a:rPr lang="de-DE" sz="2400" dirty="0" smtClean="0"/>
              <a:t>Es besteht </a:t>
            </a:r>
            <a:r>
              <a:rPr lang="de-DE" sz="2400" dirty="0" err="1" smtClean="0"/>
              <a:t>Attestpflicht</a:t>
            </a:r>
            <a:r>
              <a:rPr lang="de-DE" sz="2400" dirty="0" smtClean="0"/>
              <a:t> für den Prüfungstag und für die Projekttage, d.h. im Krankheitsfall muss bis 8 Uhr telefonisch </a:t>
            </a:r>
            <a:r>
              <a:rPr lang="de-DE" sz="2400" dirty="0" smtClean="0"/>
              <a:t>eine </a:t>
            </a:r>
            <a:r>
              <a:rPr lang="de-DE" sz="2400" dirty="0" smtClean="0"/>
              <a:t>Abmeldung im Sekretariat erfolgen; ein ärztliches Attest muss spätestens 3 Tage später vorliegen</a:t>
            </a:r>
            <a:endParaRPr lang="de-DE" sz="2400" dirty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28" y="21082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25860" y="157442"/>
            <a:ext cx="9649072" cy="7632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de-DE" sz="2800" b="1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Schriftliche Abschlussprüfungen 2022/23</a:t>
            </a:r>
            <a:endParaRPr lang="de-D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sz="2400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Haupttermin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de-DE" sz="2400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Montag, 22. Mai 2023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Mathematik (Bildungsgang Hauptschule)</a:t>
            </a:r>
            <a:endParaRPr lang="de-DE" sz="24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Deutsch (Bildungsgang Realschule)</a:t>
            </a:r>
            <a:endParaRPr lang="de-DE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de-DE" sz="2400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Mittwoch, 24. Mai 2023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Deutsch (Bildungsgang Hauptschule)</a:t>
            </a:r>
            <a:endParaRPr lang="de-DE" sz="24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Englisch (Bildungsgang Realschule)</a:t>
            </a:r>
            <a:endParaRPr lang="de-DE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de-DE" sz="2400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Freitag, 26. Mai 2023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Englisch (Bildungsgang Hauptschule)</a:t>
            </a:r>
            <a:endParaRPr lang="de-DE" sz="2400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DE" sz="24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Mathematik (Bildungsgang Realschule)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de-DE" sz="2000" b="1" dirty="0">
                <a:solidFill>
                  <a:srgbClr val="333333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Nachtermin</a:t>
            </a:r>
            <a:endParaRPr lang="de-D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 Zeitraum vom </a:t>
            </a:r>
            <a:r>
              <a:rPr lang="de-DE" sz="2000" b="1" dirty="0">
                <a:solidFill>
                  <a:srgbClr val="333333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13. bis 15. Juni 2023</a:t>
            </a:r>
            <a:endParaRPr lang="de-D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dirty="0">
              <a:solidFill>
                <a:srgbClr val="333333"/>
              </a:solidFill>
              <a:latin typeface="Helvetica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157442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7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13892" y="612845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dirty="0" smtClean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prstClr val="black"/>
                </a:solidFill>
              </a:rPr>
              <a:t>Beginn</a:t>
            </a:r>
            <a:r>
              <a:rPr lang="de-DE" sz="2400" dirty="0">
                <a:solidFill>
                  <a:prstClr val="black"/>
                </a:solidFill>
              </a:rPr>
              <a:t>: 09.00 Uhr (</a:t>
            </a:r>
            <a:r>
              <a:rPr lang="de-DE" sz="2000" dirty="0">
                <a:solidFill>
                  <a:srgbClr val="FF0000"/>
                </a:solidFill>
              </a:rPr>
              <a:t>Treffen um 8.30 Uhr </a:t>
            </a:r>
            <a:r>
              <a:rPr lang="de-DE" sz="2000" dirty="0">
                <a:solidFill>
                  <a:prstClr val="black"/>
                </a:solidFill>
              </a:rPr>
              <a:t>im Prüfungsraum);</a:t>
            </a:r>
          </a:p>
          <a:p>
            <a:pPr lvl="0"/>
            <a:endParaRPr lang="de-DE" sz="2400" dirty="0">
              <a:solidFill>
                <a:prstClr val="black"/>
              </a:solidFill>
            </a:endParaRP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•	Abfrage nach der gesundheitlichen </a:t>
            </a:r>
            <a:r>
              <a:rPr lang="de-DE" sz="2400" dirty="0" smtClean="0">
                <a:solidFill>
                  <a:prstClr val="black"/>
                </a:solidFill>
              </a:rPr>
              <a:t>Lage;</a:t>
            </a: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prstClr val="black"/>
                </a:solidFill>
              </a:rPr>
              <a:t>bei </a:t>
            </a:r>
            <a:r>
              <a:rPr lang="de-DE" sz="2400" dirty="0">
                <a:solidFill>
                  <a:prstClr val="black"/>
                </a:solidFill>
              </a:rPr>
              <a:t>Nichtteilnahme </a:t>
            </a:r>
            <a:r>
              <a:rPr lang="de-DE" sz="2400" dirty="0" smtClean="0">
                <a:solidFill>
                  <a:prstClr val="black"/>
                </a:solidFill>
              </a:rPr>
              <a:t>bzw</a:t>
            </a:r>
            <a:r>
              <a:rPr lang="de-DE" sz="2400" dirty="0">
                <a:solidFill>
                  <a:prstClr val="black"/>
                </a:solidFill>
              </a:rPr>
              <a:t>. Krankheit Anruf in </a:t>
            </a:r>
            <a:r>
              <a:rPr lang="de-DE" sz="2400" dirty="0" smtClean="0">
                <a:solidFill>
                  <a:prstClr val="black"/>
                </a:solidFill>
              </a:rPr>
              <a:t>der</a:t>
            </a: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prstClr val="black"/>
                </a:solidFill>
              </a:rPr>
              <a:t>Schule </a:t>
            </a:r>
            <a:r>
              <a:rPr lang="de-DE" sz="2400" dirty="0">
                <a:solidFill>
                  <a:prstClr val="black"/>
                </a:solidFill>
              </a:rPr>
              <a:t>bis 8 Uhr des Prüfungstages,- </a:t>
            </a:r>
            <a:r>
              <a:rPr lang="de-DE" sz="2400" dirty="0" smtClean="0">
                <a:solidFill>
                  <a:prstClr val="black"/>
                </a:solidFill>
              </a:rPr>
              <a:t>Vorlage eines</a:t>
            </a: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srgbClr val="FF0000"/>
                </a:solidFill>
              </a:rPr>
              <a:t>ärztlichen </a:t>
            </a:r>
            <a:r>
              <a:rPr lang="de-DE" sz="2400" dirty="0">
                <a:solidFill>
                  <a:srgbClr val="FF0000"/>
                </a:solidFill>
              </a:rPr>
              <a:t>Attests innerhalb von drei Tagen</a:t>
            </a:r>
            <a:r>
              <a:rPr lang="de-DE" sz="2400" dirty="0">
                <a:solidFill>
                  <a:prstClr val="black"/>
                </a:solidFill>
              </a:rPr>
              <a:t>, 	ansonsten </a:t>
            </a:r>
            <a:r>
              <a:rPr lang="de-DE" sz="2400" dirty="0" smtClean="0">
                <a:solidFill>
                  <a:prstClr val="black"/>
                </a:solidFill>
              </a:rPr>
              <a:t>Prüfungsnote </a:t>
            </a:r>
            <a:r>
              <a:rPr lang="de-DE" sz="2400" dirty="0">
                <a:solidFill>
                  <a:prstClr val="black"/>
                </a:solidFill>
              </a:rPr>
              <a:t>„ungenügend (6)“;</a:t>
            </a:r>
          </a:p>
          <a:p>
            <a:pPr lvl="0"/>
            <a:endParaRPr lang="de-DE" sz="2400" dirty="0">
              <a:solidFill>
                <a:prstClr val="black"/>
              </a:solidFill>
            </a:endParaRP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•	Verbot von Handys und </a:t>
            </a:r>
            <a:r>
              <a:rPr lang="de-DE" sz="2400" dirty="0" smtClean="0">
                <a:solidFill>
                  <a:prstClr val="black"/>
                </a:solidFill>
              </a:rPr>
              <a:t>anderen</a:t>
            </a: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prstClr val="black"/>
                </a:solidFill>
              </a:rPr>
              <a:t>Kommunikationsmedien</a:t>
            </a:r>
            <a:r>
              <a:rPr lang="de-DE" sz="2400" dirty="0">
                <a:solidFill>
                  <a:prstClr val="black"/>
                </a:solidFill>
              </a:rPr>
              <a:t>;</a:t>
            </a:r>
          </a:p>
          <a:p>
            <a:pPr lvl="0"/>
            <a:endParaRPr lang="de-DE" sz="2400" dirty="0">
              <a:solidFill>
                <a:prstClr val="black"/>
              </a:solidFill>
            </a:endParaRP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•	Täuschungen und Täuschungsversuche führen </a:t>
            </a:r>
            <a:r>
              <a:rPr lang="de-DE" sz="2400" dirty="0" smtClean="0">
                <a:solidFill>
                  <a:prstClr val="black"/>
                </a:solidFill>
              </a:rPr>
              <a:t>zum</a:t>
            </a:r>
          </a:p>
          <a:p>
            <a:pPr lvl="0"/>
            <a:r>
              <a:rPr lang="de-DE" sz="2400" dirty="0">
                <a:solidFill>
                  <a:prstClr val="black"/>
                </a:solidFill>
              </a:rPr>
              <a:t>	</a:t>
            </a:r>
            <a:r>
              <a:rPr lang="de-DE" sz="2400" dirty="0" smtClean="0">
                <a:solidFill>
                  <a:prstClr val="black"/>
                </a:solidFill>
              </a:rPr>
              <a:t>Abbruch</a:t>
            </a:r>
            <a:r>
              <a:rPr lang="de-DE" sz="2400" dirty="0">
                <a:solidFill>
                  <a:prstClr val="black"/>
                </a:solidFill>
              </a:rPr>
              <a:t>: </a:t>
            </a:r>
            <a:r>
              <a:rPr lang="de-DE" sz="2400" dirty="0" smtClean="0">
                <a:solidFill>
                  <a:prstClr val="black"/>
                </a:solidFill>
              </a:rPr>
              <a:t>Prüfungsnote </a:t>
            </a:r>
            <a:r>
              <a:rPr lang="de-DE" sz="2400" dirty="0">
                <a:solidFill>
                  <a:prstClr val="black"/>
                </a:solidFill>
              </a:rPr>
              <a:t>„ungenügend (6)“;</a:t>
            </a:r>
          </a:p>
          <a:p>
            <a:pPr lvl="0"/>
            <a:endParaRPr lang="de-DE" dirty="0">
              <a:solidFill>
                <a:prstClr val="black"/>
              </a:solidFill>
            </a:endParaRPr>
          </a:p>
          <a:p>
            <a:pPr lvl="0"/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3" name="Grafik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28" y="18864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989956" y="1718131"/>
            <a:ext cx="7848872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buFontTx/>
              <a:buChar char="-"/>
              <a:defRPr/>
            </a:pPr>
            <a:r>
              <a:rPr lang="de-DE" sz="2400" dirty="0" smtClean="0"/>
              <a:t>      Voraussetzungen </a:t>
            </a:r>
            <a:r>
              <a:rPr lang="de-DE" sz="2400" dirty="0" smtClean="0"/>
              <a:t>für die 10. </a:t>
            </a:r>
            <a:r>
              <a:rPr lang="de-DE" sz="2400" dirty="0" smtClean="0"/>
              <a:t>Klasse </a:t>
            </a:r>
          </a:p>
          <a:p>
            <a:pPr lvl="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de-DE" sz="2400" dirty="0"/>
              <a:t>	</a:t>
            </a:r>
            <a:r>
              <a:rPr lang="de-DE" sz="2400" dirty="0" smtClean="0"/>
              <a:t>(QH oder mind. 2 B-Kurse in HF)</a:t>
            </a:r>
          </a:p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buFontTx/>
              <a:buChar char="-"/>
              <a:defRPr/>
            </a:pPr>
            <a:r>
              <a:rPr lang="de-DE" sz="2400" dirty="0" smtClean="0"/>
              <a:t> </a:t>
            </a:r>
            <a:r>
              <a:rPr lang="de-DE" sz="2400" dirty="0" smtClean="0"/>
              <a:t>	Ausbildung</a:t>
            </a:r>
            <a:endParaRPr lang="de-DE" sz="2400" dirty="0"/>
          </a:p>
          <a:p>
            <a:pPr lvl="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de-DE" sz="2400" dirty="0"/>
              <a:t>-	Weiterführende </a:t>
            </a:r>
            <a:r>
              <a:rPr lang="de-DE" sz="2400" dirty="0" smtClean="0"/>
              <a:t>Schulen</a:t>
            </a:r>
            <a:endParaRPr lang="de-DE" sz="2400" dirty="0"/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0A22E"/>
              </a:buClr>
              <a:buSzPct val="70000"/>
              <a:buFontTx/>
              <a:buChar char="-"/>
              <a:defRPr/>
            </a:pPr>
            <a:endParaRPr lang="de-DE" dirty="0"/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de-DE" sz="2400" b="1" dirty="0"/>
              <a:t>  </a:t>
            </a:r>
            <a:r>
              <a:rPr lang="de-DE" sz="3200" b="1" dirty="0"/>
              <a:t>Herzliche Einladung zu unseren Informationsabenden</a:t>
            </a:r>
          </a:p>
          <a:p>
            <a:pPr lvl="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endParaRPr lang="de-DE" sz="3200" b="1" dirty="0"/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0A22E"/>
              </a:buClr>
              <a:buSzPct val="70000"/>
              <a:buFontTx/>
              <a:buChar char="-"/>
              <a:defRPr/>
            </a:pPr>
            <a:r>
              <a:rPr lang="de-DE" dirty="0"/>
              <a:t>- </a:t>
            </a:r>
            <a:r>
              <a:rPr lang="de-DE" sz="2000" dirty="0" smtClean="0"/>
              <a:t>10.11		Hessische </a:t>
            </a:r>
            <a:r>
              <a:rPr lang="de-DE" sz="2000" dirty="0"/>
              <a:t>Schulen (MLS, KKS, HMS</a:t>
            </a:r>
            <a:r>
              <a:rPr lang="de-DE" sz="2000" dirty="0" smtClean="0"/>
              <a:t>), BW-Schulen</a:t>
            </a:r>
            <a:endParaRPr lang="de-DE" sz="2000" dirty="0"/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endParaRPr lang="de-DE" sz="2000" dirty="0"/>
          </a:p>
          <a:p>
            <a:pPr lvl="0">
              <a:lnSpc>
                <a:spcPct val="100000"/>
              </a:lnSpc>
              <a:spcBef>
                <a:spcPct val="20000"/>
              </a:spcBef>
              <a:buClr>
                <a:srgbClr val="F0A22E"/>
              </a:buClr>
              <a:buSzPct val="70000"/>
              <a:buFontTx/>
              <a:buChar char="-"/>
              <a:defRPr/>
            </a:pPr>
            <a:r>
              <a:rPr lang="de-DE" sz="2000" dirty="0"/>
              <a:t>Zu </a:t>
            </a:r>
            <a:r>
              <a:rPr lang="de-DE" sz="2000" dirty="0" smtClean="0"/>
              <a:t>der Veranstaltung </a:t>
            </a:r>
            <a:r>
              <a:rPr lang="de-DE" sz="2000" dirty="0"/>
              <a:t>bekommen Sie eine gesonderte Einladung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341884" y="98621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Wie geht es nach der 9 weiter?</a:t>
            </a:r>
            <a:endParaRPr lang="de-DE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28" y="18864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7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                         Aktuelles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Kursunterricht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Keine aktuellen Einschränkungen</a:t>
            </a:r>
            <a:endParaRPr lang="en-US" sz="2400" b="1" dirty="0">
              <a:latin typeface="Arial" panose="020B0604020202020204" pitchFamily="34" charset="0"/>
            </a:endParaRPr>
          </a:p>
          <a:p>
            <a:pPr fontAlgn="base"/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89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6675" y="620688"/>
            <a:ext cx="7764913" cy="3096344"/>
          </a:xfrm>
        </p:spPr>
        <p:txBody>
          <a:bodyPr/>
          <a:lstStyle/>
          <a:p>
            <a:pPr algn="l"/>
            <a:r>
              <a:rPr lang="de-DE" sz="4000" dirty="0" smtClean="0"/>
              <a:t>Berufsinfotag:</a:t>
            </a:r>
            <a:br>
              <a:rPr lang="de-DE" sz="4000" dirty="0" smtClean="0"/>
            </a:br>
            <a:r>
              <a:rPr lang="de-DE" sz="4000" dirty="0" smtClean="0"/>
              <a:t>29.3.2023 an der HMS in Bensheim</a:t>
            </a:r>
            <a:br>
              <a:rPr lang="de-DE" sz="4000" dirty="0" smtClean="0"/>
            </a:br>
            <a:r>
              <a:rPr lang="de-DE" sz="4000" dirty="0" smtClean="0"/>
              <a:t>oder</a:t>
            </a:r>
            <a:br>
              <a:rPr lang="de-DE" sz="4000" dirty="0" smtClean="0"/>
            </a:br>
            <a:r>
              <a:rPr lang="de-DE" sz="4000" dirty="0" smtClean="0"/>
              <a:t>hier alle 2 Jahre an der HBS</a:t>
            </a:r>
            <a:endParaRPr lang="de-DE" sz="4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09836" y="2996952"/>
            <a:ext cx="9001000" cy="3024336"/>
          </a:xfrm>
        </p:spPr>
        <p:txBody>
          <a:bodyPr>
            <a:noAutofit/>
          </a:bodyPr>
          <a:lstStyle/>
          <a:p>
            <a:pPr algn="l"/>
            <a:endParaRPr lang="de-DE" sz="2400" dirty="0" smtClean="0">
              <a:solidFill>
                <a:srgbClr val="FF0000"/>
              </a:solidFill>
            </a:endParaRPr>
          </a:p>
          <a:p>
            <a:pPr algn="l"/>
            <a:endParaRPr lang="de-DE" sz="2400" dirty="0">
              <a:solidFill>
                <a:srgbClr val="FF0000"/>
              </a:solidFill>
            </a:endParaRPr>
          </a:p>
          <a:p>
            <a:pPr algn="l"/>
            <a:r>
              <a:rPr lang="de-DE" sz="2400" dirty="0" smtClean="0">
                <a:solidFill>
                  <a:srgbClr val="FF0000"/>
                </a:solidFill>
              </a:rPr>
              <a:t>Nutzen Sie </a:t>
            </a:r>
          </a:p>
          <a:p>
            <a:pPr marL="342900" indent="-342900" algn="l">
              <a:buFontTx/>
              <a:buChar char="-"/>
            </a:pPr>
            <a:r>
              <a:rPr lang="de-DE" sz="2400" dirty="0" smtClean="0">
                <a:solidFill>
                  <a:srgbClr val="FF0000"/>
                </a:solidFill>
              </a:rPr>
              <a:t> Individuelle Laufbahnberatung durch die Klassenlehrer</a:t>
            </a:r>
          </a:p>
          <a:p>
            <a:pPr marL="342900" indent="-342900" algn="l">
              <a:buFontTx/>
              <a:buChar char="-"/>
            </a:pPr>
            <a:r>
              <a:rPr lang="de-DE" sz="2400" dirty="0" smtClean="0">
                <a:solidFill>
                  <a:srgbClr val="FF0000"/>
                </a:solidFill>
              </a:rPr>
              <a:t> Stufenleitung </a:t>
            </a:r>
          </a:p>
          <a:p>
            <a:pPr marL="342900" indent="-342900" algn="l">
              <a:buFontTx/>
              <a:buChar char="-"/>
            </a:pPr>
            <a:r>
              <a:rPr lang="de-DE" sz="2400" dirty="0" smtClean="0">
                <a:solidFill>
                  <a:srgbClr val="FF0000"/>
                </a:solidFill>
              </a:rPr>
              <a:t> Frau </a:t>
            </a:r>
            <a:r>
              <a:rPr lang="de-DE" sz="2400" dirty="0" err="1" smtClean="0">
                <a:solidFill>
                  <a:srgbClr val="FF0000"/>
                </a:solidFill>
              </a:rPr>
              <a:t>Agostin</a:t>
            </a:r>
            <a:r>
              <a:rPr lang="de-DE" sz="2400" dirty="0" smtClean="0">
                <a:solidFill>
                  <a:srgbClr val="FF0000"/>
                </a:solidFill>
              </a:rPr>
              <a:t> und der Arbeitsagentur </a:t>
            </a:r>
            <a:r>
              <a:rPr lang="de-DE" sz="1800" dirty="0" smtClean="0">
                <a:solidFill>
                  <a:srgbClr val="FF0000"/>
                </a:solidFill>
              </a:rPr>
              <a:t>(Bei Ausbildungsfragen)</a:t>
            </a:r>
            <a:endParaRPr lang="de-DE" sz="1800" dirty="0">
              <a:solidFill>
                <a:srgbClr val="FF000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8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PRAKTIKUM im Herbst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sz="5400" dirty="0" smtClean="0"/>
              <a:t>31.10.-11.11.</a:t>
            </a:r>
          </a:p>
          <a:p>
            <a:r>
              <a:rPr lang="de-DE" sz="4800" dirty="0" smtClean="0"/>
              <a:t>WICHTIG! JETZT EINEN PLATZ SUCHEN!</a:t>
            </a:r>
            <a:endParaRPr lang="de-DE" sz="48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0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989956" y="2420888"/>
            <a:ext cx="655272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4000" dirty="0" smtClean="0"/>
              <a:t>Vielen Dank für Ihr Interesse!</a:t>
            </a:r>
            <a:endParaRPr lang="de-DE" sz="4000" dirty="0"/>
          </a:p>
        </p:txBody>
      </p:sp>
      <p:pic>
        <p:nvPicPr>
          <p:cNvPr id="4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836" y="18864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4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Mögliche Abschlüsse nach der 9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7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1956074" y="5131547"/>
            <a:ext cx="8451245" cy="769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979612" y="2357463"/>
            <a:ext cx="3657600" cy="6064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956074" y="464225"/>
            <a:ext cx="3996448" cy="6078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79612" y="444500"/>
            <a:ext cx="8229600" cy="1733550"/>
          </a:xfrm>
        </p:spPr>
        <p:txBody>
          <a:bodyPr/>
          <a:lstStyle/>
          <a:p>
            <a:pPr algn="ctr" eaLnBrk="1" hangingPunct="1">
              <a:buFont typeface="Arial" pitchFamily="-105" charset="0"/>
              <a:buNone/>
            </a:pPr>
            <a:endParaRPr lang="de-DE" dirty="0"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>
              <a:buFont typeface="Arial" pitchFamily="-105" charset="0"/>
              <a:buNone/>
            </a:pPr>
            <a:endParaRPr lang="de-DE" dirty="0"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>
              <a:buFont typeface="Arial" pitchFamily="-105" charset="0"/>
              <a:buNone/>
            </a:pPr>
            <a:endParaRPr lang="de-DE" dirty="0">
              <a:ea typeface="ＭＳ Ｐゴシック" pitchFamily="-105" charset="-128"/>
              <a:cs typeface="ＭＳ Ｐゴシック" pitchFamily="-105" charset="-128"/>
            </a:endParaRPr>
          </a:p>
          <a:p>
            <a:pPr eaLnBrk="1" hangingPunct="1">
              <a:buFont typeface="Arial" pitchFamily="-105" charset="0"/>
              <a:buNone/>
            </a:pPr>
            <a:endParaRPr lang="de-DE" dirty="0"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1898155" y="464226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Calibri" pitchFamily="-105" charset="0"/>
              </a:rPr>
              <a:t>Hauptschulabschluss</a:t>
            </a:r>
            <a:r>
              <a:rPr lang="de-DE" sz="3600" dirty="0" smtClean="0">
                <a:latin typeface="Calibri" pitchFamily="-105" charset="0"/>
              </a:rPr>
              <a:t>  (nach der 9)</a:t>
            </a:r>
          </a:p>
          <a:p>
            <a:r>
              <a:rPr lang="de-DE" sz="3600" dirty="0" smtClean="0">
                <a:latin typeface="Calibri" pitchFamily="-105" charset="0"/>
              </a:rPr>
              <a:t>Qualifizierender Hauptschulabschluss (QH)</a:t>
            </a:r>
            <a:endParaRPr lang="de-DE" sz="3600" dirty="0">
              <a:latin typeface="Calibri" pitchFamily="-105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1898155" y="2357463"/>
            <a:ext cx="85327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  <a:latin typeface="Calibri" pitchFamily="-105" charset="0"/>
              </a:rPr>
              <a:t>Realschulabschluss   </a:t>
            </a:r>
            <a:r>
              <a:rPr lang="de-DE" sz="3600" dirty="0" smtClean="0">
                <a:latin typeface="Calibri" pitchFamily="-105" charset="0"/>
              </a:rPr>
              <a:t>(nach der 10)</a:t>
            </a:r>
          </a:p>
          <a:p>
            <a:r>
              <a:rPr lang="de-DE" sz="3600" dirty="0" smtClean="0">
                <a:latin typeface="Calibri" pitchFamily="-105" charset="0"/>
              </a:rPr>
              <a:t>Qualifizierender </a:t>
            </a:r>
            <a:r>
              <a:rPr lang="de-DE" sz="3600" dirty="0">
                <a:latin typeface="Calibri" pitchFamily="-105" charset="0"/>
              </a:rPr>
              <a:t>Realschulabschluss (QR)</a:t>
            </a:r>
          </a:p>
        </p:txBody>
      </p:sp>
      <p:sp>
        <p:nvSpPr>
          <p:cNvPr id="2" name="Rechteck 1"/>
          <p:cNvSpPr/>
          <p:nvPr/>
        </p:nvSpPr>
        <p:spPr>
          <a:xfrm>
            <a:off x="1956074" y="5131547"/>
            <a:ext cx="8474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>
                <a:latin typeface="Calibri" pitchFamily="-105" charset="0"/>
              </a:rPr>
              <a:t>Versetzung in die </a:t>
            </a:r>
            <a:r>
              <a:rPr lang="de-DE" sz="3600" dirty="0">
                <a:solidFill>
                  <a:srgbClr val="FF0000"/>
                </a:solidFill>
                <a:latin typeface="Calibri" pitchFamily="-105" charset="0"/>
              </a:rPr>
              <a:t>gymnasiale Oberstufe </a:t>
            </a:r>
            <a:r>
              <a:rPr lang="de-DE" sz="3600" dirty="0">
                <a:latin typeface="Calibri" pitchFamily="-105" charset="0"/>
              </a:rPr>
              <a:t>(GO)</a:t>
            </a:r>
          </a:p>
        </p:txBody>
      </p:sp>
      <p:sp>
        <p:nvSpPr>
          <p:cNvPr id="7" name="Rechteck 6"/>
          <p:cNvSpPr/>
          <p:nvPr/>
        </p:nvSpPr>
        <p:spPr>
          <a:xfrm>
            <a:off x="1898155" y="3593111"/>
            <a:ext cx="7072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>
                <a:latin typeface="Calibri" pitchFamily="-105" charset="0"/>
              </a:rPr>
              <a:t>Eignung für die Fachoberschule (FOS)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898156" y="1653707"/>
            <a:ext cx="85906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 smtClean="0">
                <a:latin typeface="Calibri" pitchFamily="-105" charset="0"/>
              </a:rPr>
              <a:t>Eignung </a:t>
            </a:r>
            <a:r>
              <a:rPr lang="de-DE" sz="3600" dirty="0">
                <a:latin typeface="Calibri" pitchFamily="-105" charset="0"/>
              </a:rPr>
              <a:t>für die zweijährige Berufsfachschule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34306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8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2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809750" y="301393"/>
            <a:ext cx="8131448" cy="7758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1600993" y="331293"/>
            <a:ext cx="86312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de-DE" sz="3600" dirty="0">
                <a:solidFill>
                  <a:srgbClr val="FF0000"/>
                </a:solidFill>
                <a:latin typeface="Calibri" pitchFamily="-105" charset="0"/>
              </a:rPr>
              <a:t>Bedingungen für den Hauptschulabschluss</a:t>
            </a:r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809751" y="1215019"/>
            <a:ext cx="85105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sz="2400" dirty="0">
                <a:latin typeface="Calibri" pitchFamily="-105" charset="0"/>
              </a:rPr>
              <a:t> </a:t>
            </a:r>
            <a:r>
              <a:rPr lang="de-DE" sz="3600" dirty="0">
                <a:latin typeface="Calibri" pitchFamily="-105" charset="0"/>
              </a:rPr>
              <a:t>C4 in den Fächern mit äußerer                                  	Fachleistungsdifferenzierung</a:t>
            </a:r>
            <a:endParaRPr lang="de-DE" sz="2800" dirty="0">
              <a:latin typeface="Calibri" pitchFamily="-105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809751" y="3035024"/>
            <a:ext cx="7953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sz="2400" dirty="0">
                <a:latin typeface="Calibri" pitchFamily="-105" charset="0"/>
              </a:rPr>
              <a:t> </a:t>
            </a:r>
            <a:r>
              <a:rPr lang="de-DE" sz="3600" dirty="0">
                <a:latin typeface="Calibri" pitchFamily="-105" charset="0"/>
              </a:rPr>
              <a:t>Note 4 in den übrigen Fächern</a:t>
            </a:r>
            <a:endParaRPr lang="de-DE" sz="2400" dirty="0">
              <a:latin typeface="Calibri" pitchFamily="-105" charset="0"/>
            </a:endParaRPr>
          </a:p>
        </p:txBody>
      </p:sp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1809750" y="2415348"/>
            <a:ext cx="8510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Calibri" pitchFamily="-105" charset="0"/>
              </a:rPr>
              <a:t>Deutsch</a:t>
            </a:r>
            <a:r>
              <a:rPr lang="de-DE" sz="2000" dirty="0">
                <a:solidFill>
                  <a:srgbClr val="FF0000"/>
                </a:solidFill>
                <a:latin typeface="Calibri" pitchFamily="-105" charset="0"/>
              </a:rPr>
              <a:t>, </a:t>
            </a:r>
            <a:r>
              <a:rPr lang="de-DE" sz="2400" dirty="0">
                <a:solidFill>
                  <a:srgbClr val="FF0000"/>
                </a:solidFill>
                <a:latin typeface="Calibri" pitchFamily="-105" charset="0"/>
              </a:rPr>
              <a:t>(Englisch </a:t>
            </a:r>
            <a:r>
              <a:rPr lang="de-DE" dirty="0">
                <a:solidFill>
                  <a:srgbClr val="FF0000"/>
                </a:solidFill>
                <a:latin typeface="Calibri" pitchFamily="-105" charset="0"/>
              </a:rPr>
              <a:t>zählt nicht als Hauptfach</a:t>
            </a:r>
            <a:r>
              <a:rPr lang="de-DE" sz="2400" dirty="0">
                <a:solidFill>
                  <a:srgbClr val="FF0000"/>
                </a:solidFill>
                <a:latin typeface="Calibri" pitchFamily="-105" charset="0"/>
              </a:rPr>
              <a:t>), Mathematik, Biologie, Chemie, Physik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809751" y="3665948"/>
            <a:ext cx="8370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 u="sng" dirty="0">
                <a:solidFill>
                  <a:srgbClr val="FF0000"/>
                </a:solidFill>
                <a:latin typeface="Calibri" pitchFamily="-105" charset="0"/>
              </a:rPr>
              <a:t>Ausgleich bei Minderleistungen Hauptschulabschluss</a:t>
            </a: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809750" y="4189823"/>
            <a:ext cx="8370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400" dirty="0">
                <a:latin typeface="Calibri" pitchFamily="-105" charset="0"/>
              </a:rPr>
              <a:t>Note 3; eventuell auch B4 für Fächer mit äußerer Fachleistungsdifferenzierung</a:t>
            </a:r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809751" y="5025528"/>
            <a:ext cx="7958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 u="sng" dirty="0">
                <a:solidFill>
                  <a:srgbClr val="FF0000"/>
                </a:solidFill>
                <a:latin typeface="Calibri" pitchFamily="-105" charset="0"/>
              </a:rPr>
              <a:t>Kein Ausgleich möglich bei:</a:t>
            </a:r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731167" y="5472442"/>
            <a:ext cx="85891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dirty="0">
                <a:latin typeface="Calibri" pitchFamily="-105" charset="0"/>
              </a:rPr>
              <a:t> </a:t>
            </a:r>
            <a:r>
              <a:rPr lang="de-DE" sz="2400" dirty="0">
                <a:latin typeface="Calibri" pitchFamily="-105" charset="0"/>
              </a:rPr>
              <a:t>Drei Minderleistungen, wenn ein Hauptfach dabei ist: (D; M; GL)</a:t>
            </a:r>
            <a:endParaRPr lang="de-DE" sz="2000" dirty="0">
              <a:latin typeface="Calibri" pitchFamily="-105" charset="0"/>
            </a:endParaRPr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731167" y="5919355"/>
            <a:ext cx="7958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dirty="0">
                <a:latin typeface="Calibri" pitchFamily="-105" charset="0"/>
              </a:rPr>
              <a:t> </a:t>
            </a:r>
            <a:r>
              <a:rPr lang="de-DE" sz="2400" dirty="0">
                <a:latin typeface="Calibri" pitchFamily="-105" charset="0"/>
              </a:rPr>
              <a:t>5 oder mehr Minderleistungen</a:t>
            </a:r>
            <a:endParaRPr lang="de-DE" sz="2000" dirty="0">
              <a:latin typeface="Calibri" pitchFamily="-105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284" y="123951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2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788456" y="1033491"/>
            <a:ext cx="8071945" cy="7872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1788456" y="1103258"/>
            <a:ext cx="84915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3600" dirty="0">
                <a:solidFill>
                  <a:srgbClr val="FF0000"/>
                </a:solidFill>
                <a:latin typeface="Calibri" pitchFamily="-105" charset="0"/>
              </a:rPr>
              <a:t>Qualifizierender Hauptschulabschluss (QH)</a:t>
            </a: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703523" y="2191295"/>
            <a:ext cx="8801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sz="2400" dirty="0">
                <a:latin typeface="Calibri" pitchFamily="-105" charset="0"/>
              </a:rPr>
              <a:t> </a:t>
            </a:r>
            <a:r>
              <a:rPr lang="de-DE" sz="2800" dirty="0">
                <a:latin typeface="Calibri" pitchFamily="-105" charset="0"/>
              </a:rPr>
              <a:t>Im Fach Englisch </a:t>
            </a:r>
            <a:r>
              <a:rPr lang="de-DE" sz="2800" dirty="0" smtClean="0">
                <a:latin typeface="Calibri" pitchFamily="-105" charset="0"/>
              </a:rPr>
              <a:t>muss die </a:t>
            </a:r>
            <a:r>
              <a:rPr lang="de-DE" sz="2800" dirty="0">
                <a:latin typeface="Calibri" pitchFamily="-105" charset="0"/>
              </a:rPr>
              <a:t>Prüfung abgelegt worden sein</a:t>
            </a:r>
            <a:endParaRPr lang="de-DE" sz="2400" dirty="0">
              <a:latin typeface="Calibri" pitchFamily="-105" charset="0"/>
            </a:endParaRPr>
          </a:p>
        </p:txBody>
      </p:sp>
      <p:sp>
        <p:nvSpPr>
          <p:cNvPr id="7" name="Rechteck 6"/>
          <p:cNvSpPr>
            <a:spLocks noChangeArrowheads="1"/>
          </p:cNvSpPr>
          <p:nvPr/>
        </p:nvSpPr>
        <p:spPr bwMode="auto">
          <a:xfrm>
            <a:off x="1703523" y="3219449"/>
            <a:ext cx="866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Wingdings" pitchFamily="-105" charset="2"/>
              <a:buChar char="u"/>
            </a:pPr>
            <a:r>
              <a:rPr lang="de-DE" sz="2400" dirty="0">
                <a:latin typeface="Calibri" pitchFamily="-105" charset="0"/>
              </a:rPr>
              <a:t> </a:t>
            </a:r>
            <a:r>
              <a:rPr lang="de-DE" sz="2800" dirty="0">
                <a:latin typeface="Calibri" pitchFamily="-105" charset="0"/>
              </a:rPr>
              <a:t>Der Durchschnitt aller Fächer muss 3,0 oder besser sein.</a:t>
            </a:r>
            <a:endParaRPr lang="de-DE" sz="2400" dirty="0">
              <a:latin typeface="Calibri" pitchFamily="-105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65820" y="4437112"/>
            <a:ext cx="9865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Mit dem QH darf man in die 10.Klasse der HBS! </a:t>
            </a:r>
            <a:endParaRPr lang="de-DE" sz="2800" dirty="0" smtClean="0"/>
          </a:p>
          <a:p>
            <a:r>
              <a:rPr lang="de-DE" sz="2800" dirty="0" smtClean="0"/>
              <a:t>(dann aber überall B-Kurse</a:t>
            </a:r>
            <a:r>
              <a:rPr lang="de-DE" sz="2800" dirty="0" smtClean="0"/>
              <a:t>)</a:t>
            </a:r>
            <a:endParaRPr lang="de-DE" sz="28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601" y="188968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1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Projektprüfungen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7159" y="2996952"/>
            <a:ext cx="8594429" cy="2592288"/>
          </a:xfrm>
        </p:spPr>
        <p:txBody>
          <a:bodyPr>
            <a:normAutofit fontScale="92500" lnSpcReduction="20000"/>
          </a:bodyPr>
          <a:lstStyle/>
          <a:p>
            <a:r>
              <a:rPr lang="de-DE" sz="4400" dirty="0" smtClean="0">
                <a:solidFill>
                  <a:schemeClr val="accent1"/>
                </a:solidFill>
              </a:rPr>
              <a:t>Schriftliche Abschlussprüfungen</a:t>
            </a:r>
          </a:p>
          <a:p>
            <a:endParaRPr lang="de-DE" sz="4400" dirty="0" smtClean="0"/>
          </a:p>
          <a:p>
            <a:r>
              <a:rPr lang="de-DE" sz="4400" dirty="0" smtClean="0"/>
              <a:t>Wer </a:t>
            </a:r>
            <a:r>
              <a:rPr lang="de-DE" sz="4400" dirty="0"/>
              <a:t>nimmt </a:t>
            </a:r>
            <a:r>
              <a:rPr lang="de-DE" sz="4400" dirty="0" smtClean="0"/>
              <a:t>daran teil?</a:t>
            </a:r>
            <a:r>
              <a:rPr lang="de-DE" sz="4400" dirty="0"/>
              <a:t/>
            </a:r>
            <a:br>
              <a:rPr lang="de-DE" sz="4400" dirty="0"/>
            </a:br>
            <a:endParaRPr lang="de-DE" sz="4400" dirty="0">
              <a:solidFill>
                <a:schemeClr val="accent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828" y="260648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502" y="584200"/>
            <a:ext cx="8594429" cy="1320800"/>
          </a:xfrm>
        </p:spPr>
        <p:txBody>
          <a:bodyPr rtlCol="0"/>
          <a:lstStyle/>
          <a:p>
            <a:pPr rtl="0"/>
            <a:r>
              <a:rPr lang="de-DE" dirty="0" smtClean="0"/>
              <a:t>Termine und Inhalte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de-DE" sz="3000" dirty="0" smtClean="0"/>
              <a:t>Projektprüfungen</a:t>
            </a:r>
            <a:endParaRPr lang="de-DE" sz="3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412" y="2700168"/>
            <a:ext cx="8748464" cy="3609152"/>
          </a:xfrm>
        </p:spPr>
        <p:txBody>
          <a:bodyPr rtlCol="0">
            <a:noAutofit/>
          </a:bodyPr>
          <a:lstStyle/>
          <a:p>
            <a:pPr rtl="0"/>
            <a:r>
              <a:rPr lang="de-DE" sz="2600" dirty="0" smtClean="0"/>
              <a:t>Vorlaufphase: erste Informationen durch die Klassenlehrer</a:t>
            </a:r>
          </a:p>
          <a:p>
            <a:pPr rtl="0"/>
            <a:r>
              <a:rPr lang="de-DE" sz="2600" dirty="0" smtClean="0"/>
              <a:t>Vorbereitungsphase: </a:t>
            </a:r>
            <a:br>
              <a:rPr lang="de-DE" sz="2600" dirty="0" smtClean="0"/>
            </a:br>
            <a:r>
              <a:rPr lang="de-DE" sz="2600" dirty="0" smtClean="0"/>
              <a:t>ab November 2022 (nach dem Praktikum)</a:t>
            </a:r>
          </a:p>
          <a:p>
            <a:pPr rtl="0"/>
            <a:r>
              <a:rPr lang="de-DE" sz="2600" dirty="0" smtClean="0"/>
              <a:t>Abgabe Themen: 9.12.2022</a:t>
            </a:r>
          </a:p>
          <a:p>
            <a:pPr rtl="0"/>
            <a:r>
              <a:rPr lang="de-DE" sz="2600" dirty="0" smtClean="0"/>
              <a:t>Durchführungsphase: 13.1.2023; 23.01. </a:t>
            </a:r>
            <a:r>
              <a:rPr lang="mr-IN" sz="2600" dirty="0" smtClean="0"/>
              <a:t>–</a:t>
            </a:r>
            <a:r>
              <a:rPr lang="de-DE" sz="2600" dirty="0" smtClean="0"/>
              <a:t> 25.01.2023</a:t>
            </a:r>
          </a:p>
          <a:p>
            <a:pPr rtl="0"/>
            <a:r>
              <a:rPr lang="de-DE" sz="2600" dirty="0" smtClean="0"/>
              <a:t>Präsentationen: 26.01.2023</a:t>
            </a:r>
            <a:endParaRPr lang="de-DE" sz="2600" dirty="0"/>
          </a:p>
        </p:txBody>
      </p:sp>
      <p:pic>
        <p:nvPicPr>
          <p:cNvPr id="6" name="Grafi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828" y="199690"/>
            <a:ext cx="1819275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1522412" y="1052736"/>
            <a:ext cx="8460431" cy="5119465"/>
          </a:xfrm>
        </p:spPr>
        <p:txBody>
          <a:bodyPr>
            <a:normAutofit fontScale="55000" lnSpcReduction="20000"/>
          </a:bodyPr>
          <a:lstStyle/>
          <a:p>
            <a:r>
              <a:rPr lang="de-DE" dirty="0"/>
              <a:t>(1) Die Projektprüfung </a:t>
            </a:r>
            <a:r>
              <a:rPr lang="de-DE" sz="7200" dirty="0">
                <a:solidFill>
                  <a:srgbClr val="FF0000"/>
                </a:solidFill>
              </a:rPr>
              <a:t>ist eine Gruppenprüfung</a:t>
            </a:r>
            <a:r>
              <a:rPr lang="de-DE" dirty="0"/>
              <a:t>, die in der Regel vor der</a:t>
            </a:r>
          </a:p>
          <a:p>
            <a:r>
              <a:rPr lang="de-DE" dirty="0"/>
              <a:t>Klasse oder Lerngruppe durchgeführt wird. Eine Gruppe besteht in der</a:t>
            </a:r>
          </a:p>
          <a:p>
            <a:r>
              <a:rPr lang="de-DE" dirty="0"/>
              <a:t>Regel aus 3 bis 4 Schülerinnen und Schülern. Sie ist vor Beginn der Vorbereitungsphase zu bilden.</a:t>
            </a:r>
          </a:p>
          <a:p>
            <a:r>
              <a:rPr lang="de-DE" dirty="0"/>
              <a:t>(2) Der Ablauf der Projektprüfung gliedert sich in eine Vorbereitungsphase,</a:t>
            </a:r>
          </a:p>
          <a:p>
            <a:r>
              <a:rPr lang="de-DE" dirty="0"/>
              <a:t>eine Durchführungsphase und eine Präsentationsphase.</a:t>
            </a:r>
          </a:p>
          <a:p>
            <a:r>
              <a:rPr lang="de-DE" dirty="0"/>
              <a:t>1. Die Vorbereitungsphase dauert in der Regel drei Wochen. In der</a:t>
            </a:r>
          </a:p>
          <a:p>
            <a:r>
              <a:rPr lang="de-DE" dirty="0"/>
              <a:t>Vorbereitungsphase wählen die Schülerinnen und Schüler nach Beratung</a:t>
            </a:r>
          </a:p>
          <a:p>
            <a:r>
              <a:rPr lang="de-DE" dirty="0"/>
              <a:t>durch die beteiligten Lehrkräfte das Prüfungsthema und legen die</a:t>
            </a:r>
          </a:p>
          <a:p>
            <a:r>
              <a:rPr lang="de-DE" dirty="0"/>
              <a:t>Projektbeschreibung, die insbesondere Aussagen über Umfang, Medien,</a:t>
            </a:r>
          </a:p>
          <a:p>
            <a:r>
              <a:rPr lang="de-DE" dirty="0"/>
              <a:t>Gliederung, Präsentation und außerschulische Vorhaben enthalten kann,</a:t>
            </a:r>
          </a:p>
          <a:p>
            <a:r>
              <a:rPr lang="de-DE" dirty="0"/>
              <a:t>der Schulleiterin oder dem Schulleiter zur Genehmigung vor. Daneben dient</a:t>
            </a:r>
          </a:p>
          <a:p>
            <a:r>
              <a:rPr lang="de-DE" dirty="0"/>
              <a:t>die Vorbereitungsphase der Informations- und Materialbeschaffung. Im</a:t>
            </a:r>
          </a:p>
          <a:p>
            <a:r>
              <a:rPr lang="de-DE" dirty="0"/>
              <a:t>Hauptschulzweig der Mittelstufenschule muss das Thema der</a:t>
            </a:r>
          </a:p>
          <a:p>
            <a:r>
              <a:rPr lang="de-DE" dirty="0"/>
              <a:t>Projektprüfung wegen der besonderen berufsbezogenen Ausrichtung dieser</a:t>
            </a:r>
          </a:p>
          <a:p>
            <a:r>
              <a:rPr lang="de-DE" dirty="0"/>
              <a:t>Schulform einen inhaltlichen Bezug zum berufsbezogenen Unterricht</a:t>
            </a:r>
          </a:p>
          <a:p>
            <a:r>
              <a:rPr lang="de-DE" dirty="0"/>
              <a:t>aufweisen. 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6860" y="188640"/>
            <a:ext cx="1816765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Design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1186</Words>
  <Application>Microsoft Office PowerPoint</Application>
  <PresentationFormat>Benutzerdefiniert</PresentationFormat>
  <Paragraphs>174</Paragraphs>
  <Slides>22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6" baseType="lpstr">
      <vt:lpstr>ＭＳ Ｐゴシック</vt:lpstr>
      <vt:lpstr>Arial</vt:lpstr>
      <vt:lpstr>Calibri</vt:lpstr>
      <vt:lpstr>Corbel</vt:lpstr>
      <vt:lpstr>Georgia</vt:lpstr>
      <vt:lpstr>Helvetica</vt:lpstr>
      <vt:lpstr>inherit</vt:lpstr>
      <vt:lpstr>Mangal</vt:lpstr>
      <vt:lpstr>Symbol</vt:lpstr>
      <vt:lpstr>Times New Roman</vt:lpstr>
      <vt:lpstr>Trebuchet MS</vt:lpstr>
      <vt:lpstr>Wingdings</vt:lpstr>
      <vt:lpstr>Wingdings 3</vt:lpstr>
      <vt:lpstr>Facette</vt:lpstr>
      <vt:lpstr>Aktuelles, Abschlüsse  und  Prüfungen  Jahrgang 9</vt:lpstr>
      <vt:lpstr>                         Aktuelles</vt:lpstr>
      <vt:lpstr>Mögliche Abschlüsse nach der 9</vt:lpstr>
      <vt:lpstr>PowerPoint-Präsentation</vt:lpstr>
      <vt:lpstr>PowerPoint-Präsentation</vt:lpstr>
      <vt:lpstr>PowerPoint-Präsentation</vt:lpstr>
      <vt:lpstr>Projektprüfungen</vt:lpstr>
      <vt:lpstr>Termine und Inhalte</vt:lpstr>
      <vt:lpstr>PowerPoint-Präsentation</vt:lpstr>
      <vt:lpstr>Projektprüfung:  Vorlaufphase</vt:lpstr>
      <vt:lpstr>Vorbereitungsphase</vt:lpstr>
      <vt:lpstr>Durchführungsphase</vt:lpstr>
      <vt:lpstr>Präsentation</vt:lpstr>
      <vt:lpstr>Ziel der Präsentation</vt:lpstr>
      <vt:lpstr>Beurteilungskriterien</vt:lpstr>
      <vt:lpstr>Formales</vt:lpstr>
      <vt:lpstr>PowerPoint-Präsentation</vt:lpstr>
      <vt:lpstr>PowerPoint-Präsentation</vt:lpstr>
      <vt:lpstr>PowerPoint-Präsentation</vt:lpstr>
      <vt:lpstr>Berufsinfotag: 29.3.2023 an der HMS in Bensheim oder hier alle 2 Jahre an der HBS</vt:lpstr>
      <vt:lpstr>PRAKTIKUM im Herbst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Projektprüfungen Jahrgang 9</dc:title>
  <dc:creator>Schulsupport</dc:creator>
  <cp:lastModifiedBy>schulze_a</cp:lastModifiedBy>
  <cp:revision>58</cp:revision>
  <cp:lastPrinted>2019-05-28T10:05:03Z</cp:lastPrinted>
  <dcterms:created xsi:type="dcterms:W3CDTF">2017-09-01T10:57:57Z</dcterms:created>
  <dcterms:modified xsi:type="dcterms:W3CDTF">2022-09-26T06:10:30Z</dcterms:modified>
</cp:coreProperties>
</file>